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4619" r:id="rId4"/>
  </p:sldMasterIdLst>
  <p:notesMasterIdLst>
    <p:notesMasterId r:id="rId6"/>
  </p:notesMasterIdLst>
  <p:handoutMasterIdLst>
    <p:handoutMasterId r:id="rId7"/>
  </p:handoutMasterIdLst>
  <p:sldIdLst>
    <p:sldId id="264" r:id="rId5"/>
  </p:sldIdLst>
  <p:sldSz cx="22860000" cy="9144000"/>
  <p:notesSz cx="7010400" cy="9296400"/>
  <p:defaultTextStyle>
    <a:defPPr>
      <a:defRPr lang="en-US"/>
    </a:defPPr>
    <a:lvl1pPr marL="0" algn="l" defTabSz="658342" rtl="0" eaLnBrk="1" latinLnBrk="0" hangingPunct="1">
      <a:defRPr sz="2592" kern="1200">
        <a:solidFill>
          <a:schemeClr val="tx1"/>
        </a:solidFill>
        <a:latin typeface="+mn-lt"/>
        <a:ea typeface="+mn-ea"/>
        <a:cs typeface="+mn-cs"/>
      </a:defRPr>
    </a:lvl1pPr>
    <a:lvl2pPr marL="658342" algn="l" defTabSz="658342" rtl="0" eaLnBrk="1" latinLnBrk="0" hangingPunct="1">
      <a:defRPr sz="2592" kern="1200">
        <a:solidFill>
          <a:schemeClr val="tx1"/>
        </a:solidFill>
        <a:latin typeface="+mn-lt"/>
        <a:ea typeface="+mn-ea"/>
        <a:cs typeface="+mn-cs"/>
      </a:defRPr>
    </a:lvl2pPr>
    <a:lvl3pPr marL="1316683" algn="l" defTabSz="658342" rtl="0" eaLnBrk="1" latinLnBrk="0" hangingPunct="1">
      <a:defRPr sz="2592" kern="1200">
        <a:solidFill>
          <a:schemeClr val="tx1"/>
        </a:solidFill>
        <a:latin typeface="+mn-lt"/>
        <a:ea typeface="+mn-ea"/>
        <a:cs typeface="+mn-cs"/>
      </a:defRPr>
    </a:lvl3pPr>
    <a:lvl4pPr marL="1975025" algn="l" defTabSz="658342" rtl="0" eaLnBrk="1" latinLnBrk="0" hangingPunct="1">
      <a:defRPr sz="2592" kern="1200">
        <a:solidFill>
          <a:schemeClr val="tx1"/>
        </a:solidFill>
        <a:latin typeface="+mn-lt"/>
        <a:ea typeface="+mn-ea"/>
        <a:cs typeface="+mn-cs"/>
      </a:defRPr>
    </a:lvl4pPr>
    <a:lvl5pPr marL="2633366" algn="l" defTabSz="658342" rtl="0" eaLnBrk="1" latinLnBrk="0" hangingPunct="1">
      <a:defRPr sz="2592" kern="1200">
        <a:solidFill>
          <a:schemeClr val="tx1"/>
        </a:solidFill>
        <a:latin typeface="+mn-lt"/>
        <a:ea typeface="+mn-ea"/>
        <a:cs typeface="+mn-cs"/>
      </a:defRPr>
    </a:lvl5pPr>
    <a:lvl6pPr marL="3291709" algn="l" defTabSz="658342" rtl="0" eaLnBrk="1" latinLnBrk="0" hangingPunct="1">
      <a:defRPr sz="2592" kern="1200">
        <a:solidFill>
          <a:schemeClr val="tx1"/>
        </a:solidFill>
        <a:latin typeface="+mn-lt"/>
        <a:ea typeface="+mn-ea"/>
        <a:cs typeface="+mn-cs"/>
      </a:defRPr>
    </a:lvl6pPr>
    <a:lvl7pPr marL="3950050" algn="l" defTabSz="658342" rtl="0" eaLnBrk="1" latinLnBrk="0" hangingPunct="1">
      <a:defRPr sz="2592" kern="1200">
        <a:solidFill>
          <a:schemeClr val="tx1"/>
        </a:solidFill>
        <a:latin typeface="+mn-lt"/>
        <a:ea typeface="+mn-ea"/>
        <a:cs typeface="+mn-cs"/>
      </a:defRPr>
    </a:lvl7pPr>
    <a:lvl8pPr marL="4608392" algn="l" defTabSz="658342" rtl="0" eaLnBrk="1" latinLnBrk="0" hangingPunct="1">
      <a:defRPr sz="2592" kern="1200">
        <a:solidFill>
          <a:schemeClr val="tx1"/>
        </a:solidFill>
        <a:latin typeface="+mn-lt"/>
        <a:ea typeface="+mn-ea"/>
        <a:cs typeface="+mn-cs"/>
      </a:defRPr>
    </a:lvl8pPr>
    <a:lvl9pPr marL="5266733" algn="l" defTabSz="658342" rtl="0" eaLnBrk="1" latinLnBrk="0" hangingPunct="1">
      <a:defRPr sz="259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FFFFFF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35" autoAdjust="0"/>
  </p:normalViewPr>
  <p:slideViewPr>
    <p:cSldViewPr snapToGrid="0">
      <p:cViewPr varScale="1">
        <p:scale>
          <a:sx n="62" d="100"/>
          <a:sy n="62" d="100"/>
        </p:scale>
        <p:origin x="120" y="7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8" d="100"/>
          <a:sy n="68" d="100"/>
        </p:scale>
        <p:origin x="3288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17ED52F-A968-43CE-B88C-80D8E10AC91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CE91134-1F3B-4F25-9CB5-EE2B5BB138D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7853BB8-E986-4799-9EEE-1461A519AD25}" type="datetimeFigureOut">
              <a:rPr lang="en-US" smtClean="0"/>
              <a:t>9/9/2024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C8D419-8132-424C-B416-E856B1934B1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62BC60-8255-4B38-AD65-A4D8E8AC1F2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BF84950-0DEF-4DE0-A656-C6AC5FA405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82791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0D9DE2F-1513-45B2-BF72-012A93D01CCC}" type="datetimeFigureOut">
              <a:rPr lang="en-US" smtClean="0"/>
              <a:t>9/9/2024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-415925" y="1162050"/>
            <a:ext cx="784225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D430287-88B6-4F46-82C5-D62F4E00245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79096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316683" rtl="0" eaLnBrk="1" latinLnBrk="0" hangingPunct="1">
      <a:defRPr sz="1728" kern="1200">
        <a:solidFill>
          <a:schemeClr val="tx1"/>
        </a:solidFill>
        <a:latin typeface="+mn-lt"/>
        <a:ea typeface="+mn-ea"/>
        <a:cs typeface="+mn-cs"/>
      </a:defRPr>
    </a:lvl1pPr>
    <a:lvl2pPr marL="658342" algn="l" defTabSz="1316683" rtl="0" eaLnBrk="1" latinLnBrk="0" hangingPunct="1">
      <a:defRPr sz="1728" kern="1200">
        <a:solidFill>
          <a:schemeClr val="tx1"/>
        </a:solidFill>
        <a:latin typeface="+mn-lt"/>
        <a:ea typeface="+mn-ea"/>
        <a:cs typeface="+mn-cs"/>
      </a:defRPr>
    </a:lvl2pPr>
    <a:lvl3pPr marL="1316683" algn="l" defTabSz="1316683" rtl="0" eaLnBrk="1" latinLnBrk="0" hangingPunct="1">
      <a:defRPr sz="1728" kern="1200">
        <a:solidFill>
          <a:schemeClr val="tx1"/>
        </a:solidFill>
        <a:latin typeface="+mn-lt"/>
        <a:ea typeface="+mn-ea"/>
        <a:cs typeface="+mn-cs"/>
      </a:defRPr>
    </a:lvl3pPr>
    <a:lvl4pPr marL="1975025" algn="l" defTabSz="1316683" rtl="0" eaLnBrk="1" latinLnBrk="0" hangingPunct="1">
      <a:defRPr sz="1728" kern="1200">
        <a:solidFill>
          <a:schemeClr val="tx1"/>
        </a:solidFill>
        <a:latin typeface="+mn-lt"/>
        <a:ea typeface="+mn-ea"/>
        <a:cs typeface="+mn-cs"/>
      </a:defRPr>
    </a:lvl4pPr>
    <a:lvl5pPr marL="2633366" algn="l" defTabSz="1316683" rtl="0" eaLnBrk="1" latinLnBrk="0" hangingPunct="1">
      <a:defRPr sz="1728" kern="1200">
        <a:solidFill>
          <a:schemeClr val="tx1"/>
        </a:solidFill>
        <a:latin typeface="+mn-lt"/>
        <a:ea typeface="+mn-ea"/>
        <a:cs typeface="+mn-cs"/>
      </a:defRPr>
    </a:lvl5pPr>
    <a:lvl6pPr marL="3291709" algn="l" defTabSz="1316683" rtl="0" eaLnBrk="1" latinLnBrk="0" hangingPunct="1">
      <a:defRPr sz="1728" kern="1200">
        <a:solidFill>
          <a:schemeClr val="tx1"/>
        </a:solidFill>
        <a:latin typeface="+mn-lt"/>
        <a:ea typeface="+mn-ea"/>
        <a:cs typeface="+mn-cs"/>
      </a:defRPr>
    </a:lvl6pPr>
    <a:lvl7pPr marL="3950050" algn="l" defTabSz="1316683" rtl="0" eaLnBrk="1" latinLnBrk="0" hangingPunct="1">
      <a:defRPr sz="1728" kern="1200">
        <a:solidFill>
          <a:schemeClr val="tx1"/>
        </a:solidFill>
        <a:latin typeface="+mn-lt"/>
        <a:ea typeface="+mn-ea"/>
        <a:cs typeface="+mn-cs"/>
      </a:defRPr>
    </a:lvl7pPr>
    <a:lvl8pPr marL="4608392" algn="l" defTabSz="1316683" rtl="0" eaLnBrk="1" latinLnBrk="0" hangingPunct="1">
      <a:defRPr sz="1728" kern="1200">
        <a:solidFill>
          <a:schemeClr val="tx1"/>
        </a:solidFill>
        <a:latin typeface="+mn-lt"/>
        <a:ea typeface="+mn-ea"/>
        <a:cs typeface="+mn-cs"/>
      </a:defRPr>
    </a:lvl8pPr>
    <a:lvl9pPr marL="5266733" algn="l" defTabSz="1316683" rtl="0" eaLnBrk="1" latinLnBrk="0" hangingPunct="1">
      <a:defRPr sz="172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415925" y="1162050"/>
            <a:ext cx="784225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430287-88B6-4F46-82C5-D62F4E002450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70521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33342" y="1069734"/>
            <a:ext cx="16194514" cy="3388575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33339" y="4708278"/>
            <a:ext cx="16194510" cy="1303495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48" indent="0" algn="ctr">
              <a:buNone/>
              <a:defRPr sz="1800"/>
            </a:lvl2pPr>
            <a:lvl3pPr marL="914494" indent="0" algn="ctr">
              <a:buNone/>
              <a:defRPr sz="1800"/>
            </a:lvl3pPr>
            <a:lvl4pPr marL="1371738" indent="0" algn="ctr">
              <a:buNone/>
              <a:defRPr sz="1600"/>
            </a:lvl4pPr>
            <a:lvl5pPr marL="1828984" indent="0" algn="ctr">
              <a:buNone/>
              <a:defRPr sz="1600"/>
            </a:lvl5pPr>
            <a:lvl6pPr marL="2286228" indent="0" algn="ctr">
              <a:buNone/>
              <a:defRPr sz="1600"/>
            </a:lvl6pPr>
            <a:lvl7pPr marL="2743476" indent="0" algn="ctr">
              <a:buNone/>
              <a:defRPr sz="1600"/>
            </a:lvl7pPr>
            <a:lvl8pPr marL="3200722" indent="0" algn="ctr">
              <a:buNone/>
              <a:defRPr sz="1600"/>
            </a:lvl8pPr>
            <a:lvl9pPr marL="3657966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noProof="0" smtClean="0"/>
              <a:t>9/9/2024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30947" y="439079"/>
            <a:ext cx="9326091" cy="412268"/>
          </a:xfrm>
        </p:spPr>
        <p:txBody>
          <a:bodyPr/>
          <a:lstStyle/>
          <a:p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695631" y="1065307"/>
            <a:ext cx="1520661" cy="671437"/>
          </a:xfrm>
        </p:spPr>
        <p:txBody>
          <a:bodyPr/>
          <a:lstStyle/>
          <a:p>
            <a:fld id="{7966EA62-41C5-4F9A-A915-5B0BC739C923}" type="slidenum">
              <a:rPr lang="en-US" noProof="0" smtClean="0"/>
              <a:t>‹#›</a:t>
            </a:fld>
            <a:endParaRPr lang="en-US" noProof="0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4533339" y="4704723"/>
            <a:ext cx="1619451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380762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noProof="0" smtClean="0"/>
              <a:t>9/9/2024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noProof="0" smtClean="0"/>
              <a:t>‹#›</a:t>
            </a:fld>
            <a:endParaRPr lang="en-US" noProof="0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2726064" y="2462784"/>
            <a:ext cx="1801410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359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698341" y="1065310"/>
            <a:ext cx="3029516" cy="6213185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708762" y="1065310"/>
            <a:ext cx="14679056" cy="6213185"/>
          </a:xfrm>
        </p:spPr>
        <p:txBody>
          <a:bodyPr vert="eaVert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noProof="0" smtClean="0"/>
              <a:t>9/9/2024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noProof="0" smtClean="0"/>
              <a:t>‹#›</a:t>
            </a:fld>
            <a:endParaRPr lang="en-US" noProof="0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7698334" y="1065310"/>
            <a:ext cx="0" cy="6213185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741294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 noProof="0" dirty="0"/>
              <a:t>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noProof="0" smtClean="0"/>
              <a:t>9/9/2024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noProof="0" smtClean="0"/>
              <a:t>‹#›</a:t>
            </a:fld>
            <a:endParaRPr lang="en-US" noProof="0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2726064" y="2462784"/>
            <a:ext cx="1801410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3016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6707" y="2341516"/>
            <a:ext cx="16205914" cy="2517267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26706" y="5074930"/>
            <a:ext cx="16182086" cy="1350572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4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9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73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9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22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47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72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9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noProof="0" smtClean="0"/>
              <a:t>9/9/2024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noProof="0" smtClean="0"/>
              <a:t>‹#›</a:t>
            </a:fld>
            <a:endParaRPr lang="en-US" noProof="0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726706" y="5073313"/>
            <a:ext cx="1618208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58283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7291" y="1073198"/>
            <a:ext cx="18010566" cy="1412407"/>
          </a:xfrm>
        </p:spPr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713746" y="2681182"/>
            <a:ext cx="8709660" cy="4598127"/>
          </a:xfrm>
        </p:spPr>
        <p:txBody>
          <a:bodyPr/>
          <a:lstStyle/>
          <a:p>
            <a:pPr lvl="0"/>
            <a:r>
              <a:rPr lang="en-US" noProof="0" dirty="0"/>
              <a:t>Edit Master </a:t>
            </a:r>
            <a:r>
              <a:rPr lang="en-US" noProof="0"/>
              <a:t>text styles</a:t>
            </a:r>
            <a:endParaRPr lang="en-US" noProof="0" dirty="0"/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25821" y="2689800"/>
            <a:ext cx="8709660" cy="4588693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noProof="0" smtClean="0"/>
              <a:t>9/9/2024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noProof="0" smtClean="0"/>
              <a:t>‹#›</a:t>
            </a:fld>
            <a:endParaRPr lang="en-US" noProof="0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2726064" y="2462784"/>
            <a:ext cx="1801410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565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3487" y="1072230"/>
            <a:ext cx="18014365" cy="1408425"/>
          </a:xfrm>
        </p:spPr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13484" y="2692738"/>
            <a:ext cx="8709660" cy="106925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48" indent="0">
              <a:buNone/>
              <a:defRPr sz="2002" b="1"/>
            </a:lvl2pPr>
            <a:lvl3pPr marL="914494" indent="0">
              <a:buNone/>
              <a:defRPr sz="1800" b="1"/>
            </a:lvl3pPr>
            <a:lvl4pPr marL="1371738" indent="0">
              <a:buNone/>
              <a:defRPr sz="1600" b="1"/>
            </a:lvl4pPr>
            <a:lvl5pPr marL="1828984" indent="0">
              <a:buNone/>
              <a:defRPr sz="1600" b="1"/>
            </a:lvl5pPr>
            <a:lvl6pPr marL="2286228" indent="0">
              <a:buNone/>
              <a:defRPr sz="1600" b="1"/>
            </a:lvl6pPr>
            <a:lvl7pPr marL="2743476" indent="0">
              <a:buNone/>
              <a:defRPr sz="1600" b="1"/>
            </a:lvl7pPr>
            <a:lvl8pPr marL="3200722" indent="0">
              <a:buNone/>
              <a:defRPr sz="1600" b="1"/>
            </a:lvl8pPr>
            <a:lvl9pPr marL="3657966" indent="0">
              <a:buNone/>
              <a:defRPr sz="1600" b="1"/>
            </a:lvl9pPr>
          </a:lstStyle>
          <a:p>
            <a:pPr lvl="0"/>
            <a:r>
              <a:rPr lang="en-US" noProof="0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13484" y="3765702"/>
            <a:ext cx="8709660" cy="3525943"/>
          </a:xfrm>
        </p:spPr>
        <p:txBody>
          <a:bodyPr/>
          <a:lstStyle/>
          <a:p>
            <a:pPr lvl="0"/>
            <a:r>
              <a:rPr lang="en-US" noProof="0" dirty="0"/>
              <a:t>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023179" y="2697350"/>
            <a:ext cx="8709660" cy="1069649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48" indent="0">
              <a:buNone/>
              <a:defRPr sz="2002" b="1"/>
            </a:lvl2pPr>
            <a:lvl3pPr marL="914494" indent="0">
              <a:buNone/>
              <a:defRPr sz="1800" b="1"/>
            </a:lvl3pPr>
            <a:lvl4pPr marL="1371738" indent="0">
              <a:buNone/>
              <a:defRPr sz="1600" b="1"/>
            </a:lvl4pPr>
            <a:lvl5pPr marL="1828984" indent="0">
              <a:buNone/>
              <a:defRPr sz="1600" b="1"/>
            </a:lvl5pPr>
            <a:lvl6pPr marL="2286228" indent="0">
              <a:buNone/>
              <a:defRPr sz="1600" b="1"/>
            </a:lvl6pPr>
            <a:lvl7pPr marL="2743476" indent="0">
              <a:buNone/>
              <a:defRPr sz="1600" b="1"/>
            </a:lvl7pPr>
            <a:lvl8pPr marL="3200722" indent="0">
              <a:buNone/>
              <a:defRPr sz="1600" b="1"/>
            </a:lvl8pPr>
            <a:lvl9pPr marL="3657966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023179" y="3761990"/>
            <a:ext cx="8709660" cy="3516495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noProof="0" smtClean="0"/>
              <a:t>9/9/2024</a:t>
            </a:fld>
            <a:endParaRPr lang="en-US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noProof="0" smtClean="0"/>
              <a:t>‹#›</a:t>
            </a:fld>
            <a:endParaRPr lang="en-US" noProof="0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2726064" y="2462784"/>
            <a:ext cx="1801410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3112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noProof="0" smtClean="0"/>
              <a:t>9/9/2024</a:t>
            </a:fld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noProof="0" smtClean="0"/>
              <a:t>‹#›</a:t>
            </a:fld>
            <a:endParaRPr lang="en-US" noProof="0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2726064" y="2462784"/>
            <a:ext cx="1801410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3220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noProof="0" smtClean="0"/>
              <a:t>9/9/2024</a:t>
            </a:fld>
            <a:endParaRPr lang="en-US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61480542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08767" y="1065298"/>
            <a:ext cx="6137061" cy="2996156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56969" y="1065299"/>
            <a:ext cx="11273381" cy="6211768"/>
          </a:xfrm>
        </p:spPr>
        <p:txBody>
          <a:bodyPr anchor="ctr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08761" y="4274000"/>
            <a:ext cx="6140650" cy="2997575"/>
          </a:xfrm>
        </p:spPr>
        <p:txBody>
          <a:bodyPr/>
          <a:lstStyle>
            <a:lvl1pPr marL="0" indent="0" algn="l">
              <a:buNone/>
              <a:defRPr sz="1600"/>
            </a:lvl1pPr>
            <a:lvl2pPr marL="457248" indent="0">
              <a:buNone/>
              <a:defRPr sz="1402"/>
            </a:lvl2pPr>
            <a:lvl3pPr marL="914494" indent="0">
              <a:buNone/>
              <a:defRPr sz="1200"/>
            </a:lvl3pPr>
            <a:lvl4pPr marL="1371738" indent="0">
              <a:buNone/>
              <a:defRPr sz="1000"/>
            </a:lvl4pPr>
            <a:lvl5pPr marL="1828984" indent="0">
              <a:buNone/>
              <a:defRPr sz="1000"/>
            </a:lvl5pPr>
            <a:lvl6pPr marL="2286228" indent="0">
              <a:buNone/>
              <a:defRPr sz="1000"/>
            </a:lvl6pPr>
            <a:lvl7pPr marL="2743476" indent="0">
              <a:buNone/>
              <a:defRPr sz="1000"/>
            </a:lvl7pPr>
            <a:lvl8pPr marL="3200722" indent="0">
              <a:buNone/>
              <a:defRPr sz="1000"/>
            </a:lvl8pPr>
            <a:lvl9pPr marL="3657966" indent="0">
              <a:buNone/>
              <a:defRPr sz="1000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noProof="0" smtClean="0"/>
              <a:t>9/9/2024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noProof="0" smtClean="0"/>
              <a:t>‹#›</a:t>
            </a:fld>
            <a:endParaRPr lang="en-US" noProof="0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2715532" y="4273988"/>
            <a:ext cx="613029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267957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4020105" y="642897"/>
            <a:ext cx="7639750" cy="6865468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1014" y="1506026"/>
            <a:ext cx="10373115" cy="2440779"/>
          </a:xfrm>
        </p:spPr>
        <p:txBody>
          <a:bodyPr anchor="b">
            <a:normAutofit/>
          </a:bodyPr>
          <a:lstStyle>
            <a:lvl1pPr>
              <a:defRPr sz="3202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233236" y="1496735"/>
            <a:ext cx="5233446" cy="5155103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2"/>
            </a:lvl1pPr>
            <a:lvl2pPr marL="457248" indent="0">
              <a:buNone/>
              <a:defRPr sz="2800"/>
            </a:lvl2pPr>
            <a:lvl3pPr marL="914494" indent="0">
              <a:buNone/>
              <a:defRPr sz="2400"/>
            </a:lvl3pPr>
            <a:lvl4pPr marL="1371738" indent="0">
              <a:buNone/>
              <a:defRPr sz="2002"/>
            </a:lvl4pPr>
            <a:lvl5pPr marL="1828984" indent="0">
              <a:buNone/>
              <a:defRPr sz="2002"/>
            </a:lvl5pPr>
            <a:lvl6pPr marL="2286228" indent="0">
              <a:buNone/>
              <a:defRPr sz="2002"/>
            </a:lvl6pPr>
            <a:lvl7pPr marL="2743476" indent="0">
              <a:buNone/>
              <a:defRPr sz="2002"/>
            </a:lvl7pPr>
            <a:lvl8pPr marL="3200722" indent="0">
              <a:buNone/>
              <a:defRPr sz="2002"/>
            </a:lvl8pPr>
            <a:lvl9pPr marL="3657966" indent="0">
              <a:buNone/>
              <a:defRPr sz="2002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19372" y="4194656"/>
            <a:ext cx="10358259" cy="2671656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48" indent="0">
              <a:buNone/>
              <a:defRPr sz="1402"/>
            </a:lvl2pPr>
            <a:lvl3pPr marL="914494" indent="0">
              <a:buNone/>
              <a:defRPr sz="1200"/>
            </a:lvl3pPr>
            <a:lvl4pPr marL="1371738" indent="0">
              <a:buNone/>
              <a:defRPr sz="1000"/>
            </a:lvl4pPr>
            <a:lvl5pPr marL="1828984" indent="0">
              <a:buNone/>
              <a:defRPr sz="1000"/>
            </a:lvl5pPr>
            <a:lvl6pPr marL="2286228" indent="0">
              <a:buNone/>
              <a:defRPr sz="1000"/>
            </a:lvl6pPr>
            <a:lvl7pPr marL="2743476" indent="0">
              <a:buNone/>
              <a:defRPr sz="1000"/>
            </a:lvl7pPr>
            <a:lvl8pPr marL="3200722" indent="0">
              <a:buNone/>
              <a:defRPr sz="1000"/>
            </a:lvl8pPr>
            <a:lvl9pPr marL="3657966" indent="0">
              <a:buNone/>
              <a:defRPr sz="1000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713852" y="7293154"/>
            <a:ext cx="10363784" cy="426831"/>
          </a:xfrm>
        </p:spPr>
        <p:txBody>
          <a:bodyPr/>
          <a:lstStyle>
            <a:lvl1pPr algn="l">
              <a:defRPr/>
            </a:lvl1pPr>
          </a:lstStyle>
          <a:p>
            <a:fld id="{74929172-4BF7-429F-BA25-7E9D1A4215EE}" type="datetimeFigureOut">
              <a:rPr lang="en-US" noProof="0" smtClean="0"/>
              <a:t>9/9/2024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713846" y="424857"/>
            <a:ext cx="10389384" cy="427908"/>
          </a:xfrm>
        </p:spPr>
        <p:txBody>
          <a:bodyPr/>
          <a:lstStyle/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noProof="0" smtClean="0"/>
              <a:t>‹#›</a:t>
            </a:fld>
            <a:endParaRPr lang="en-US" noProof="0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2713852" y="4191473"/>
            <a:ext cx="1036378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5612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692644"/>
            <a:ext cx="22860000" cy="6451365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21721" y="1072695"/>
            <a:ext cx="18006141" cy="139898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21721" y="2687654"/>
            <a:ext cx="18006141" cy="46008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/>
              <a:t>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164017" y="440494"/>
            <a:ext cx="6563841" cy="4122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929172-4BF7-429F-BA25-7E9D1A4215EE}" type="datetimeFigureOut">
              <a:rPr lang="en-US" noProof="0" smtClean="0"/>
              <a:t>9/9/2024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21714" y="439079"/>
            <a:ext cx="11135319" cy="4122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0122" y="1065307"/>
            <a:ext cx="1520661" cy="671437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7966EA62-41C5-4F9A-A915-5B0BC739C923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636868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620" r:id="rId1"/>
    <p:sldLayoutId id="2147484621" r:id="rId2"/>
    <p:sldLayoutId id="2147484622" r:id="rId3"/>
    <p:sldLayoutId id="2147484623" r:id="rId4"/>
    <p:sldLayoutId id="2147484624" r:id="rId5"/>
    <p:sldLayoutId id="2147484625" r:id="rId6"/>
    <p:sldLayoutId id="2147484626" r:id="rId7"/>
    <p:sldLayoutId id="2147484627" r:id="rId8"/>
    <p:sldLayoutId id="2147484628" r:id="rId9"/>
    <p:sldLayoutId id="2147484629" r:id="rId10"/>
    <p:sldLayoutId id="2147484630" r:id="rId11"/>
  </p:sldLayoutIdLst>
  <p:txStyles>
    <p:titleStyle>
      <a:lvl1pPr algn="l" defTabSz="914494" rtl="0" eaLnBrk="1" latinLnBrk="0" hangingPunct="1">
        <a:lnSpc>
          <a:spcPct val="90000"/>
        </a:lnSpc>
        <a:spcBef>
          <a:spcPct val="0"/>
        </a:spcBef>
        <a:buNone/>
        <a:defRPr sz="3202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24" indent="-228624" algn="l" defTabSz="914494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2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70" indent="-228624" algn="l" defTabSz="914494" rtl="0" eaLnBrk="1" latinLnBrk="0" hangingPunct="1">
        <a:lnSpc>
          <a:spcPct val="120000"/>
        </a:lnSpc>
        <a:spcBef>
          <a:spcPts val="502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114" indent="-228624" algn="l" defTabSz="914494" rtl="0" eaLnBrk="1" latinLnBrk="0" hangingPunct="1">
        <a:lnSpc>
          <a:spcPct val="120000"/>
        </a:lnSpc>
        <a:spcBef>
          <a:spcPts val="502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360" indent="-228624" algn="l" defTabSz="914494" rtl="0" eaLnBrk="1" latinLnBrk="0" hangingPunct="1">
        <a:lnSpc>
          <a:spcPct val="120000"/>
        </a:lnSpc>
        <a:spcBef>
          <a:spcPts val="502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2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608" indent="-228624" algn="l" defTabSz="914494" rtl="0" eaLnBrk="1" latinLnBrk="0" hangingPunct="1">
        <a:lnSpc>
          <a:spcPct val="120000"/>
        </a:lnSpc>
        <a:spcBef>
          <a:spcPts val="502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852" indent="-228624" algn="l" defTabSz="914494" rtl="0" eaLnBrk="1" latinLnBrk="0" hangingPunct="1">
        <a:lnSpc>
          <a:spcPct val="120000"/>
        </a:lnSpc>
        <a:spcBef>
          <a:spcPts val="502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2100" indent="-228624" algn="l" defTabSz="914494" rtl="0" eaLnBrk="1" latinLnBrk="0" hangingPunct="1">
        <a:lnSpc>
          <a:spcPct val="120000"/>
        </a:lnSpc>
        <a:spcBef>
          <a:spcPts val="502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342" indent="-228624" algn="l" defTabSz="914494" rtl="0" eaLnBrk="1" latinLnBrk="0" hangingPunct="1">
        <a:lnSpc>
          <a:spcPct val="120000"/>
        </a:lnSpc>
        <a:spcBef>
          <a:spcPts val="502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588" indent="-228624" algn="l" defTabSz="914494" rtl="0" eaLnBrk="1" latinLnBrk="0" hangingPunct="1">
        <a:lnSpc>
          <a:spcPct val="120000"/>
        </a:lnSpc>
        <a:spcBef>
          <a:spcPts val="502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48" algn="l" defTabSz="9144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94" algn="l" defTabSz="9144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738" algn="l" defTabSz="9144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984" algn="l" defTabSz="9144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228" algn="l" defTabSz="9144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476" algn="l" defTabSz="9144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722" algn="l" defTabSz="9144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966" algn="l" defTabSz="9144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Rectangle 121">
            <a:extLst>
              <a:ext uri="{FF2B5EF4-FFF2-40B4-BE49-F238E27FC236}">
                <a16:creationId xmlns:a16="http://schemas.microsoft.com/office/drawing/2014/main" id="{58A86245-B874-BF53-F482-4481F90812C9}"/>
              </a:ext>
            </a:extLst>
          </p:cNvPr>
          <p:cNvSpPr/>
          <p:nvPr/>
        </p:nvSpPr>
        <p:spPr>
          <a:xfrm>
            <a:off x="528320" y="2233057"/>
            <a:ext cx="10544891" cy="545034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  <a:prstDash val="lg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55668571-4B0D-43A7-95FB-CDD66941C029}"/>
              </a:ext>
            </a:extLst>
          </p:cNvPr>
          <p:cNvSpPr/>
          <p:nvPr/>
        </p:nvSpPr>
        <p:spPr>
          <a:xfrm>
            <a:off x="11677069" y="2560821"/>
            <a:ext cx="3231931" cy="658638"/>
          </a:xfrm>
          <a:prstGeom prst="rect">
            <a:avLst/>
          </a:prstGeom>
          <a:solidFill>
            <a:schemeClr val="bg1"/>
          </a:solidFill>
          <a:ln w="28575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2" b="1" dirty="0">
                <a:solidFill>
                  <a:schemeClr val="tx1"/>
                </a:solidFill>
              </a:rPr>
              <a:t>University Research Centers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18213CA-1B49-4146-AD39-ACC5F6F6F446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" y="346075"/>
            <a:ext cx="22860000" cy="106362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100" dirty="0"/>
              <a:t>Organization Chart</a:t>
            </a:r>
            <a:br>
              <a:rPr lang="en-US" sz="3100" dirty="0"/>
            </a:br>
            <a:r>
              <a:rPr lang="en-US" sz="3100" dirty="0"/>
              <a:t>Division of research and INNOVATION </a:t>
            </a:r>
            <a:br>
              <a:rPr lang="en-US" dirty="0"/>
            </a:br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D5B09E2-B849-4614-9B74-163F5FF1F387}"/>
              </a:ext>
            </a:extLst>
          </p:cNvPr>
          <p:cNvSpPr/>
          <p:nvPr/>
        </p:nvSpPr>
        <p:spPr>
          <a:xfrm>
            <a:off x="8049870" y="1341173"/>
            <a:ext cx="6046681" cy="650854"/>
          </a:xfrm>
          <a:prstGeom prst="rect">
            <a:avLst/>
          </a:prstGeom>
          <a:solidFill>
            <a:srgbClr val="006600"/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hemeClr val="dk2">
              <a:hueOff val="0"/>
              <a:satOff val="0"/>
              <a:lumOff val="0"/>
              <a:alphaOff val="0"/>
            </a:schemeClr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0" tIns="5080" rIns="5080" bIns="5080" numCol="1" spcCol="1270" anchor="ctr" anchorCtr="0">
            <a:noAutofit/>
          </a:bodyPr>
          <a:lstStyle/>
          <a:p>
            <a:pPr algn="ctr" defTabSz="355636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tabLst>
                <a:tab pos="1716262" algn="l"/>
              </a:tabLst>
            </a:pPr>
            <a:r>
              <a:rPr lang="en-US" sz="1600" dirty="0">
                <a:solidFill>
                  <a:schemeClr val="bg1"/>
                </a:solidFill>
              </a:rPr>
              <a:t>Dr. Kamal Khayat</a:t>
            </a:r>
            <a:br>
              <a:rPr lang="en-US" sz="1600" dirty="0">
                <a:solidFill>
                  <a:schemeClr val="bg1"/>
                </a:solidFill>
              </a:rPr>
            </a:br>
            <a:r>
              <a:rPr lang="en-US" sz="1600" dirty="0">
                <a:solidFill>
                  <a:schemeClr val="bg1"/>
                </a:solidFill>
              </a:rPr>
              <a:t>Vice Chancellor for Research and Innovation</a:t>
            </a:r>
          </a:p>
        </p:txBody>
      </p:sp>
      <p:sp>
        <p:nvSpPr>
          <p:cNvPr id="133" name="Rectangle 132"/>
          <p:cNvSpPr/>
          <p:nvPr/>
        </p:nvSpPr>
        <p:spPr>
          <a:xfrm>
            <a:off x="16948167" y="3920115"/>
            <a:ext cx="1473489" cy="470628"/>
          </a:xfrm>
          <a:prstGeom prst="rect">
            <a:avLst/>
          </a:prstGeom>
          <a:solidFill>
            <a:schemeClr val="bg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2" b="1" dirty="0">
                <a:solidFill>
                  <a:schemeClr val="tx1"/>
                </a:solidFill>
              </a:rPr>
              <a:t>Pre-Award</a:t>
            </a:r>
          </a:p>
        </p:txBody>
      </p:sp>
      <p:sp>
        <p:nvSpPr>
          <p:cNvPr id="134" name="Rectangle 133"/>
          <p:cNvSpPr/>
          <p:nvPr/>
        </p:nvSpPr>
        <p:spPr>
          <a:xfrm>
            <a:off x="18568137" y="3941158"/>
            <a:ext cx="1482864" cy="463018"/>
          </a:xfrm>
          <a:prstGeom prst="rect">
            <a:avLst/>
          </a:prstGeom>
          <a:solidFill>
            <a:schemeClr val="bg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2" b="1" dirty="0">
                <a:solidFill>
                  <a:schemeClr val="tx1"/>
                </a:solidFill>
              </a:rPr>
              <a:t>Post-Award</a:t>
            </a:r>
          </a:p>
        </p:txBody>
      </p:sp>
      <p:sp>
        <p:nvSpPr>
          <p:cNvPr id="152" name="Rectangle 151"/>
          <p:cNvSpPr/>
          <p:nvPr/>
        </p:nvSpPr>
        <p:spPr>
          <a:xfrm>
            <a:off x="15391327" y="2545185"/>
            <a:ext cx="4600828" cy="658638"/>
          </a:xfrm>
          <a:prstGeom prst="rect">
            <a:avLst/>
          </a:prstGeom>
          <a:solidFill>
            <a:schemeClr val="bg1"/>
          </a:solidFill>
          <a:ln w="28575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2" b="1" dirty="0">
                <a:solidFill>
                  <a:schemeClr val="tx1"/>
                </a:solidFill>
              </a:rPr>
              <a:t>Office of Sponsored Programs</a:t>
            </a:r>
          </a:p>
        </p:txBody>
      </p:sp>
      <p:sp>
        <p:nvSpPr>
          <p:cNvPr id="39" name="Rectangle 38"/>
          <p:cNvSpPr/>
          <p:nvPr/>
        </p:nvSpPr>
        <p:spPr>
          <a:xfrm>
            <a:off x="16939891" y="6658614"/>
            <a:ext cx="1473610" cy="561448"/>
          </a:xfrm>
          <a:prstGeom prst="rect">
            <a:avLst/>
          </a:prstGeom>
          <a:solidFill>
            <a:schemeClr val="lt1"/>
          </a:solidFill>
          <a:ln>
            <a:solidFill>
              <a:srgbClr val="006600"/>
            </a:solidFill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defTabSz="355636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2" dirty="0">
                <a:solidFill>
                  <a:schemeClr val="tx1"/>
                </a:solidFill>
              </a:rPr>
              <a:t>Magdalena Zawodniok</a:t>
            </a:r>
          </a:p>
          <a:p>
            <a:pPr defTabSz="355636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2" dirty="0">
                <a:solidFill>
                  <a:schemeClr val="tx1"/>
                </a:solidFill>
              </a:rPr>
              <a:t>Grants/Contracts Admin</a:t>
            </a:r>
          </a:p>
        </p:txBody>
      </p:sp>
      <p:sp>
        <p:nvSpPr>
          <p:cNvPr id="41" name="Rectangle 40"/>
          <p:cNvSpPr/>
          <p:nvPr/>
        </p:nvSpPr>
        <p:spPr>
          <a:xfrm>
            <a:off x="16939891" y="7266544"/>
            <a:ext cx="1473610" cy="572274"/>
          </a:xfrm>
          <a:prstGeom prst="rect">
            <a:avLst/>
          </a:prstGeom>
          <a:solidFill>
            <a:schemeClr val="lt1"/>
          </a:solidFill>
          <a:ln>
            <a:solidFill>
              <a:srgbClr val="006600"/>
            </a:solidFill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defTabSz="355636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2" dirty="0">
                <a:solidFill>
                  <a:schemeClr val="tx1"/>
                </a:solidFill>
              </a:rPr>
              <a:t>Melissa Nash</a:t>
            </a:r>
          </a:p>
          <a:p>
            <a:pPr defTabSz="355636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2" dirty="0">
                <a:solidFill>
                  <a:schemeClr val="tx1"/>
                </a:solidFill>
              </a:rPr>
              <a:t>Grants/Contracts Admin</a:t>
            </a:r>
          </a:p>
        </p:txBody>
      </p:sp>
      <p:sp>
        <p:nvSpPr>
          <p:cNvPr id="43" name="Rectangle 42"/>
          <p:cNvSpPr/>
          <p:nvPr/>
        </p:nvSpPr>
        <p:spPr>
          <a:xfrm>
            <a:off x="16950635" y="4444470"/>
            <a:ext cx="1467082" cy="645793"/>
          </a:xfrm>
          <a:prstGeom prst="rect">
            <a:avLst/>
          </a:prstGeom>
          <a:solidFill>
            <a:schemeClr val="lt1"/>
          </a:solidFill>
          <a:ln>
            <a:solidFill>
              <a:srgbClr val="006600"/>
            </a:solidFill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defTabSz="355636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dirty="0">
                <a:solidFill>
                  <a:schemeClr val="tx1"/>
                </a:solidFill>
              </a:rPr>
              <a:t>Melissa Chambers</a:t>
            </a:r>
          </a:p>
          <a:p>
            <a:pPr defTabSz="355636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dirty="0">
                <a:solidFill>
                  <a:schemeClr val="tx1"/>
                </a:solidFill>
              </a:rPr>
              <a:t>Lead</a:t>
            </a:r>
          </a:p>
          <a:p>
            <a:pPr defTabSz="355636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dirty="0">
                <a:solidFill>
                  <a:schemeClr val="tx1"/>
                </a:solidFill>
              </a:rPr>
              <a:t>Grants/Contracts Admin</a:t>
            </a:r>
          </a:p>
        </p:txBody>
      </p:sp>
      <p:sp>
        <p:nvSpPr>
          <p:cNvPr id="45" name="Rectangle 44"/>
          <p:cNvSpPr/>
          <p:nvPr/>
        </p:nvSpPr>
        <p:spPr>
          <a:xfrm>
            <a:off x="18561969" y="4475749"/>
            <a:ext cx="1483036" cy="654032"/>
          </a:xfrm>
          <a:prstGeom prst="rect">
            <a:avLst/>
          </a:prstGeom>
          <a:solidFill>
            <a:schemeClr val="lt1"/>
          </a:solidFill>
          <a:ln>
            <a:solidFill>
              <a:srgbClr val="006600"/>
            </a:solidFill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defTabSz="355636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2" dirty="0">
                <a:solidFill>
                  <a:schemeClr val="tx1"/>
                </a:solidFill>
              </a:rPr>
              <a:t>Mendy Kell</a:t>
            </a:r>
          </a:p>
          <a:p>
            <a:pPr defTabSz="355636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2" dirty="0">
                <a:solidFill>
                  <a:schemeClr val="tx1"/>
                </a:solidFill>
              </a:rPr>
              <a:t>Lead Grants / Contracts Admin</a:t>
            </a:r>
          </a:p>
        </p:txBody>
      </p:sp>
      <p:sp>
        <p:nvSpPr>
          <p:cNvPr id="46" name="Rectangle 45"/>
          <p:cNvSpPr/>
          <p:nvPr/>
        </p:nvSpPr>
        <p:spPr>
          <a:xfrm>
            <a:off x="18562141" y="6427558"/>
            <a:ext cx="1482864" cy="525702"/>
          </a:xfrm>
          <a:prstGeom prst="rect">
            <a:avLst/>
          </a:prstGeom>
          <a:solidFill>
            <a:schemeClr val="lt1"/>
          </a:solidFill>
          <a:ln>
            <a:solidFill>
              <a:srgbClr val="006600"/>
            </a:solidFill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defTabSz="355636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2" dirty="0">
                <a:solidFill>
                  <a:schemeClr val="tx1"/>
                </a:solidFill>
              </a:rPr>
              <a:t>Ramona Nicewaner</a:t>
            </a:r>
          </a:p>
          <a:p>
            <a:pPr defTabSz="355636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2" dirty="0">
                <a:solidFill>
                  <a:schemeClr val="tx1"/>
                </a:solidFill>
              </a:rPr>
              <a:t>Grants / Contracts Admin</a:t>
            </a:r>
          </a:p>
        </p:txBody>
      </p:sp>
      <p:sp>
        <p:nvSpPr>
          <p:cNvPr id="47" name="Rectangle 46"/>
          <p:cNvSpPr/>
          <p:nvPr/>
        </p:nvSpPr>
        <p:spPr>
          <a:xfrm>
            <a:off x="18562141" y="5186672"/>
            <a:ext cx="1482864" cy="558448"/>
          </a:xfrm>
          <a:prstGeom prst="rect">
            <a:avLst/>
          </a:prstGeom>
          <a:solidFill>
            <a:schemeClr val="lt1"/>
          </a:solidFill>
          <a:ln>
            <a:solidFill>
              <a:srgbClr val="006600"/>
            </a:solidFill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defTabSz="355636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2" dirty="0">
                <a:solidFill>
                  <a:schemeClr val="tx1"/>
                </a:solidFill>
              </a:rPr>
              <a:t>Laura Kahl</a:t>
            </a:r>
          </a:p>
          <a:p>
            <a:pPr defTabSz="355636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2" dirty="0">
                <a:solidFill>
                  <a:schemeClr val="tx1"/>
                </a:solidFill>
              </a:rPr>
              <a:t>Business Operations Associate I</a:t>
            </a:r>
          </a:p>
        </p:txBody>
      </p:sp>
      <p:sp>
        <p:nvSpPr>
          <p:cNvPr id="61" name="Rectangle 60"/>
          <p:cNvSpPr/>
          <p:nvPr/>
        </p:nvSpPr>
        <p:spPr>
          <a:xfrm>
            <a:off x="18562141" y="7005454"/>
            <a:ext cx="1482864" cy="586020"/>
          </a:xfrm>
          <a:prstGeom prst="rect">
            <a:avLst/>
          </a:prstGeom>
          <a:solidFill>
            <a:schemeClr val="bg1"/>
          </a:solidFill>
          <a:ln>
            <a:solidFill>
              <a:srgbClr val="006600"/>
            </a:solidFill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defTabSz="355636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2" dirty="0">
                <a:solidFill>
                  <a:schemeClr val="tx1"/>
                </a:solidFill>
              </a:rPr>
              <a:t>Kathy Shepherd</a:t>
            </a:r>
          </a:p>
          <a:p>
            <a:pPr defTabSz="355636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2" dirty="0">
                <a:solidFill>
                  <a:schemeClr val="tx1"/>
                </a:solidFill>
              </a:rPr>
              <a:t>Grants / Contracts Admin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90DFF8E5-DA86-4C58-9F40-3EB827A6AB4E}"/>
              </a:ext>
            </a:extLst>
          </p:cNvPr>
          <p:cNvSpPr/>
          <p:nvPr/>
        </p:nvSpPr>
        <p:spPr>
          <a:xfrm>
            <a:off x="15460518" y="3342764"/>
            <a:ext cx="4459012" cy="470628"/>
          </a:xfrm>
          <a:prstGeom prst="rect">
            <a:avLst/>
          </a:prstGeom>
          <a:solidFill>
            <a:schemeClr val="bg1"/>
          </a:solidFill>
          <a:ln>
            <a:solidFill>
              <a:srgbClr val="006600"/>
            </a:solidFill>
          </a:ln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hemeClr val="dk2">
              <a:hueOff val="0"/>
              <a:satOff val="0"/>
              <a:lumOff val="0"/>
              <a:alphaOff val="0"/>
            </a:schemeClr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144000" tIns="5080" rIns="5080" bIns="5080" numCol="1" spcCol="1270" anchor="ctr" anchorCtr="0">
            <a:noAutofit/>
          </a:bodyPr>
          <a:lstStyle/>
          <a:p>
            <a:pPr algn="ctr" defTabSz="355636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2" dirty="0">
                <a:solidFill>
                  <a:schemeClr val="tx1"/>
                </a:solidFill>
              </a:rPr>
              <a:t>Gina Webb</a:t>
            </a:r>
          </a:p>
          <a:p>
            <a:pPr algn="ctr" defTabSz="355636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2" dirty="0">
                <a:solidFill>
                  <a:schemeClr val="tx1"/>
                </a:solidFill>
              </a:rPr>
              <a:t>Director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8801CC45-E092-4CA5-87E0-4556ECCE28D2}"/>
              </a:ext>
            </a:extLst>
          </p:cNvPr>
          <p:cNvSpPr/>
          <p:nvPr/>
        </p:nvSpPr>
        <p:spPr>
          <a:xfrm>
            <a:off x="16939891" y="7884064"/>
            <a:ext cx="1467112" cy="572274"/>
          </a:xfrm>
          <a:prstGeom prst="rect">
            <a:avLst/>
          </a:prstGeom>
          <a:solidFill>
            <a:schemeClr val="bg1"/>
          </a:solidFill>
          <a:ln>
            <a:solidFill>
              <a:srgbClr val="006600"/>
            </a:solidFill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defTabSz="355636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2" dirty="0">
                <a:solidFill>
                  <a:srgbClr val="FF0000"/>
                </a:solidFill>
              </a:rPr>
              <a:t>VACANT</a:t>
            </a:r>
          </a:p>
          <a:p>
            <a:pPr defTabSz="355636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2" dirty="0">
                <a:solidFill>
                  <a:srgbClr val="FF0000"/>
                </a:solidFill>
              </a:rPr>
              <a:t>Grants/Contracts Admin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8C5DE846-E58F-428E-92BD-3EF479272D82}"/>
              </a:ext>
            </a:extLst>
          </p:cNvPr>
          <p:cNvSpPr/>
          <p:nvPr/>
        </p:nvSpPr>
        <p:spPr>
          <a:xfrm>
            <a:off x="15391327" y="3922825"/>
            <a:ext cx="1402204" cy="497542"/>
          </a:xfrm>
          <a:prstGeom prst="rect">
            <a:avLst/>
          </a:prstGeom>
          <a:solidFill>
            <a:schemeClr val="bg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2" b="1" dirty="0">
                <a:solidFill>
                  <a:schemeClr val="tx1"/>
                </a:solidFill>
              </a:rPr>
              <a:t>Administrative Support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A30E14AA-77C7-47B6-96DB-13A974F38C75}"/>
              </a:ext>
            </a:extLst>
          </p:cNvPr>
          <p:cNvSpPr/>
          <p:nvPr/>
        </p:nvSpPr>
        <p:spPr>
          <a:xfrm>
            <a:off x="15383605" y="4497006"/>
            <a:ext cx="1402204" cy="558448"/>
          </a:xfrm>
          <a:prstGeom prst="rect">
            <a:avLst/>
          </a:prstGeom>
          <a:solidFill>
            <a:schemeClr val="bg1"/>
          </a:solidFill>
          <a:ln>
            <a:solidFill>
              <a:srgbClr val="006600"/>
            </a:solidFill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defTabSz="355636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2" dirty="0">
                <a:solidFill>
                  <a:schemeClr val="tx1"/>
                </a:solidFill>
              </a:rPr>
              <a:t>Laura Hamlet</a:t>
            </a:r>
          </a:p>
          <a:p>
            <a:pPr defTabSz="355636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2" dirty="0">
                <a:solidFill>
                  <a:schemeClr val="tx1"/>
                </a:solidFill>
              </a:rPr>
              <a:t>Office Support Assistant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F4071FEB-B182-4CA8-A76D-0C048638E2ED}"/>
              </a:ext>
            </a:extLst>
          </p:cNvPr>
          <p:cNvSpPr/>
          <p:nvPr/>
        </p:nvSpPr>
        <p:spPr>
          <a:xfrm>
            <a:off x="16951097" y="5139555"/>
            <a:ext cx="1466158" cy="706410"/>
          </a:xfrm>
          <a:prstGeom prst="rect">
            <a:avLst/>
          </a:prstGeom>
          <a:solidFill>
            <a:schemeClr val="lt1"/>
          </a:solidFill>
          <a:ln>
            <a:solidFill>
              <a:srgbClr val="006600"/>
            </a:solidFill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defTabSz="355636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2" dirty="0">
                <a:solidFill>
                  <a:schemeClr val="tx1"/>
                </a:solidFill>
              </a:rPr>
              <a:t>Jessica Convertine</a:t>
            </a:r>
          </a:p>
          <a:p>
            <a:pPr defTabSz="355636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2" dirty="0">
                <a:solidFill>
                  <a:schemeClr val="tx1"/>
                </a:solidFill>
              </a:rPr>
              <a:t>Grants/Contracts Admin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31C45107-8CEB-4850-91FF-2485B29B9254}"/>
              </a:ext>
            </a:extLst>
          </p:cNvPr>
          <p:cNvSpPr/>
          <p:nvPr/>
        </p:nvSpPr>
        <p:spPr>
          <a:xfrm>
            <a:off x="16940621" y="5905597"/>
            <a:ext cx="1472880" cy="706410"/>
          </a:xfrm>
          <a:prstGeom prst="rect">
            <a:avLst/>
          </a:prstGeom>
          <a:solidFill>
            <a:schemeClr val="lt1"/>
          </a:solidFill>
          <a:ln>
            <a:solidFill>
              <a:srgbClr val="006600"/>
            </a:solidFill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defTabSz="355636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2" dirty="0">
                <a:solidFill>
                  <a:schemeClr val="tx1"/>
                </a:solidFill>
              </a:rPr>
              <a:t>Ayako Ohrenberger</a:t>
            </a:r>
          </a:p>
          <a:p>
            <a:pPr defTabSz="355636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2" dirty="0">
                <a:solidFill>
                  <a:schemeClr val="tx1"/>
                </a:solidFill>
              </a:rPr>
              <a:t>Business Support Specialist I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3544378-739A-4B9C-9EFD-B86AEF7D8061}"/>
              </a:ext>
            </a:extLst>
          </p:cNvPr>
          <p:cNvSpPr/>
          <p:nvPr/>
        </p:nvSpPr>
        <p:spPr>
          <a:xfrm>
            <a:off x="18562141" y="5800202"/>
            <a:ext cx="1482864" cy="572274"/>
          </a:xfrm>
          <a:prstGeom prst="rect">
            <a:avLst/>
          </a:prstGeom>
          <a:solidFill>
            <a:schemeClr val="bg1"/>
          </a:solidFill>
          <a:ln>
            <a:solidFill>
              <a:srgbClr val="006600"/>
            </a:solidFill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defTabSz="355636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2" dirty="0">
                <a:solidFill>
                  <a:schemeClr val="tx1"/>
                </a:solidFill>
              </a:rPr>
              <a:t>Michael Mitchell</a:t>
            </a:r>
            <a:br>
              <a:rPr lang="en-US" sz="1102" dirty="0">
                <a:solidFill>
                  <a:schemeClr val="tx1"/>
                </a:solidFill>
              </a:rPr>
            </a:br>
            <a:r>
              <a:rPr lang="en-US" sz="1102" dirty="0">
                <a:solidFill>
                  <a:schemeClr val="tx1"/>
                </a:solidFill>
              </a:rPr>
              <a:t>Grants / Contracts Admin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753E4BC5-BB44-4EDF-80AA-B2233097407C}"/>
              </a:ext>
            </a:extLst>
          </p:cNvPr>
          <p:cNvSpPr/>
          <p:nvPr/>
        </p:nvSpPr>
        <p:spPr>
          <a:xfrm>
            <a:off x="11963023" y="3335763"/>
            <a:ext cx="2649633" cy="497542"/>
          </a:xfrm>
          <a:prstGeom prst="rect">
            <a:avLst/>
          </a:prstGeom>
          <a:solidFill>
            <a:schemeClr val="bg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2" b="1" dirty="0">
                <a:solidFill>
                  <a:schemeClr val="tx1"/>
                </a:solidFill>
              </a:rPr>
              <a:t>Center for Biomedical Research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C44660FB-8700-4EE9-8214-4C4A30F9FC64}"/>
              </a:ext>
            </a:extLst>
          </p:cNvPr>
          <p:cNvSpPr/>
          <p:nvPr/>
        </p:nvSpPr>
        <p:spPr>
          <a:xfrm>
            <a:off x="11963023" y="3882973"/>
            <a:ext cx="2649633" cy="497542"/>
          </a:xfrm>
          <a:prstGeom prst="rect">
            <a:avLst/>
          </a:prstGeom>
          <a:solidFill>
            <a:schemeClr val="bg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2" b="1" dirty="0">
                <a:solidFill>
                  <a:schemeClr val="tx1"/>
                </a:solidFill>
              </a:rPr>
              <a:t>Center for High Performance Computing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4942590B-B16A-4254-8FE5-C46A3A6F6B81}"/>
              </a:ext>
            </a:extLst>
          </p:cNvPr>
          <p:cNvSpPr/>
          <p:nvPr/>
        </p:nvSpPr>
        <p:spPr>
          <a:xfrm>
            <a:off x="11963023" y="4430183"/>
            <a:ext cx="2649633" cy="497542"/>
          </a:xfrm>
          <a:prstGeom prst="rect">
            <a:avLst/>
          </a:prstGeom>
          <a:solidFill>
            <a:schemeClr val="bg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2" b="1" dirty="0">
                <a:solidFill>
                  <a:schemeClr val="tx1"/>
                </a:solidFill>
              </a:rPr>
              <a:t>Center for Infrastructure Engineering Studies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2C0D41CA-867F-48AE-8E50-CAC7BDC79086}"/>
              </a:ext>
            </a:extLst>
          </p:cNvPr>
          <p:cNvSpPr/>
          <p:nvPr/>
        </p:nvSpPr>
        <p:spPr>
          <a:xfrm>
            <a:off x="11963023" y="4977393"/>
            <a:ext cx="2649633" cy="497542"/>
          </a:xfrm>
          <a:prstGeom prst="rect">
            <a:avLst/>
          </a:prstGeom>
          <a:solidFill>
            <a:schemeClr val="bg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2" b="1" dirty="0">
                <a:solidFill>
                  <a:schemeClr val="tx1"/>
                </a:solidFill>
              </a:rPr>
              <a:t>Center for Intelligent Infrastructure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637C9AC5-AD24-49E3-A6D4-B3B2A0477AF2}"/>
              </a:ext>
            </a:extLst>
          </p:cNvPr>
          <p:cNvSpPr/>
          <p:nvPr/>
        </p:nvSpPr>
        <p:spPr>
          <a:xfrm>
            <a:off x="11963023" y="5524603"/>
            <a:ext cx="2649633" cy="497542"/>
          </a:xfrm>
          <a:prstGeom prst="rect">
            <a:avLst/>
          </a:prstGeom>
          <a:solidFill>
            <a:schemeClr val="bg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2" b="1" dirty="0">
                <a:solidFill>
                  <a:schemeClr val="tx1"/>
                </a:solidFill>
              </a:rPr>
              <a:t>Center for Research in Energy and Environment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E20F4406-6BB0-40E9-8C42-2338A1D04FA3}"/>
              </a:ext>
            </a:extLst>
          </p:cNvPr>
          <p:cNvSpPr/>
          <p:nvPr/>
        </p:nvSpPr>
        <p:spPr>
          <a:xfrm>
            <a:off x="11963023" y="6071813"/>
            <a:ext cx="2649633" cy="497542"/>
          </a:xfrm>
          <a:prstGeom prst="rect">
            <a:avLst/>
          </a:prstGeom>
          <a:solidFill>
            <a:schemeClr val="bg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2" b="1" dirty="0">
                <a:solidFill>
                  <a:schemeClr val="tx1"/>
                </a:solidFill>
              </a:rPr>
              <a:t>Center for Science, Technology and Society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9B72708A-67AF-4FC4-B109-AE5C4760AD5B}"/>
              </a:ext>
            </a:extLst>
          </p:cNvPr>
          <p:cNvSpPr/>
          <p:nvPr/>
        </p:nvSpPr>
        <p:spPr>
          <a:xfrm>
            <a:off x="11963023" y="6619023"/>
            <a:ext cx="2649633" cy="497542"/>
          </a:xfrm>
          <a:prstGeom prst="rect">
            <a:avLst/>
          </a:prstGeom>
          <a:solidFill>
            <a:schemeClr val="bg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2" b="1" dirty="0">
                <a:solidFill>
                  <a:schemeClr val="tx1"/>
                </a:solidFill>
              </a:rPr>
              <a:t>Energetic Materials, Rock Characterization and Geomechanics Center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3A159D00-870D-449F-AC17-EC01EC3AFDF3}"/>
              </a:ext>
            </a:extLst>
          </p:cNvPr>
          <p:cNvSpPr/>
          <p:nvPr/>
        </p:nvSpPr>
        <p:spPr>
          <a:xfrm>
            <a:off x="11963023" y="7166232"/>
            <a:ext cx="2649633" cy="497542"/>
          </a:xfrm>
          <a:prstGeom prst="rect">
            <a:avLst/>
          </a:prstGeom>
          <a:solidFill>
            <a:schemeClr val="bg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2" b="1" dirty="0">
                <a:solidFill>
                  <a:schemeClr val="tx1"/>
                </a:solidFill>
              </a:rPr>
              <a:t>Intelligent Systems Center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90E0DFB9-180B-4AEF-BE60-06CC0643B489}"/>
              </a:ext>
            </a:extLst>
          </p:cNvPr>
          <p:cNvSpPr/>
          <p:nvPr/>
        </p:nvSpPr>
        <p:spPr>
          <a:xfrm>
            <a:off x="11963022" y="7713441"/>
            <a:ext cx="2649633" cy="497542"/>
          </a:xfrm>
          <a:prstGeom prst="rect">
            <a:avLst/>
          </a:prstGeom>
          <a:solidFill>
            <a:schemeClr val="bg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2" b="1" dirty="0">
                <a:solidFill>
                  <a:schemeClr val="tx1"/>
                </a:solidFill>
              </a:rPr>
              <a:t>Materials Research Center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697D470-0567-D9FA-3892-BAB191BF57A1}"/>
              </a:ext>
            </a:extLst>
          </p:cNvPr>
          <p:cNvCxnSpPr>
            <a:cxnSpLocks/>
          </p:cNvCxnSpPr>
          <p:nvPr/>
        </p:nvCxnSpPr>
        <p:spPr>
          <a:xfrm>
            <a:off x="1287203" y="2330068"/>
            <a:ext cx="19817521" cy="0"/>
          </a:xfrm>
          <a:prstGeom prst="line">
            <a:avLst/>
          </a:prstGeom>
          <a:ln>
            <a:solidFill>
              <a:srgbClr val="0066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F716BEE-0D5D-BC9A-6593-E10AD5391469}"/>
              </a:ext>
            </a:extLst>
          </p:cNvPr>
          <p:cNvCxnSpPr>
            <a:cxnSpLocks/>
            <a:endCxn id="22" idx="2"/>
          </p:cNvCxnSpPr>
          <p:nvPr/>
        </p:nvCxnSpPr>
        <p:spPr>
          <a:xfrm flipV="1">
            <a:off x="11073211" y="1992027"/>
            <a:ext cx="0" cy="423513"/>
          </a:xfrm>
          <a:prstGeom prst="line">
            <a:avLst/>
          </a:prstGeom>
          <a:ln>
            <a:solidFill>
              <a:srgbClr val="0066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5CA8482-6EC0-80DD-24C0-6DB3ADE0D2A4}"/>
              </a:ext>
            </a:extLst>
          </p:cNvPr>
          <p:cNvCxnSpPr/>
          <p:nvPr/>
        </p:nvCxnSpPr>
        <p:spPr>
          <a:xfrm flipV="1">
            <a:off x="21093187" y="2336277"/>
            <a:ext cx="0" cy="220312"/>
          </a:xfrm>
          <a:prstGeom prst="line">
            <a:avLst/>
          </a:prstGeom>
          <a:ln>
            <a:solidFill>
              <a:srgbClr val="0066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2697A20-0A90-E1EE-98F1-A373FF0EA509}"/>
              </a:ext>
            </a:extLst>
          </p:cNvPr>
          <p:cNvCxnSpPr/>
          <p:nvPr/>
        </p:nvCxnSpPr>
        <p:spPr>
          <a:xfrm flipV="1">
            <a:off x="17563222" y="2319290"/>
            <a:ext cx="0" cy="220312"/>
          </a:xfrm>
          <a:prstGeom prst="line">
            <a:avLst/>
          </a:prstGeom>
          <a:ln>
            <a:solidFill>
              <a:srgbClr val="0066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76C9929-FE64-6D18-AD94-EA4BC64B5892}"/>
              </a:ext>
            </a:extLst>
          </p:cNvPr>
          <p:cNvCxnSpPr/>
          <p:nvPr/>
        </p:nvCxnSpPr>
        <p:spPr>
          <a:xfrm flipV="1">
            <a:off x="13091981" y="2337848"/>
            <a:ext cx="0" cy="220312"/>
          </a:xfrm>
          <a:prstGeom prst="line">
            <a:avLst/>
          </a:prstGeom>
          <a:ln>
            <a:solidFill>
              <a:srgbClr val="0066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>
            <a:extLst>
              <a:ext uri="{FF2B5EF4-FFF2-40B4-BE49-F238E27FC236}">
                <a16:creationId xmlns:a16="http://schemas.microsoft.com/office/drawing/2014/main" id="{128F363A-9959-8C04-EA00-9554B35A644F}"/>
              </a:ext>
            </a:extLst>
          </p:cNvPr>
          <p:cNvSpPr/>
          <p:nvPr/>
        </p:nvSpPr>
        <p:spPr>
          <a:xfrm>
            <a:off x="18575094" y="7643668"/>
            <a:ext cx="1482864" cy="579780"/>
          </a:xfrm>
          <a:prstGeom prst="rect">
            <a:avLst/>
          </a:prstGeom>
          <a:solidFill>
            <a:schemeClr val="bg1"/>
          </a:solidFill>
          <a:ln>
            <a:solidFill>
              <a:srgbClr val="006600"/>
            </a:solidFill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defTabSz="355636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2" dirty="0">
                <a:solidFill>
                  <a:schemeClr val="tx1"/>
                </a:solidFill>
              </a:rPr>
              <a:t>Charlene Herman</a:t>
            </a:r>
          </a:p>
          <a:p>
            <a:pPr defTabSz="355636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2" dirty="0">
                <a:solidFill>
                  <a:schemeClr val="tx1"/>
                </a:solidFill>
              </a:rPr>
              <a:t>Grants / Contracts Admin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A4EB497-CE2B-93B3-8CE6-F1C5656666C3}"/>
              </a:ext>
            </a:extLst>
          </p:cNvPr>
          <p:cNvSpPr/>
          <p:nvPr/>
        </p:nvSpPr>
        <p:spPr>
          <a:xfrm>
            <a:off x="11963021" y="8260650"/>
            <a:ext cx="2649633" cy="497542"/>
          </a:xfrm>
          <a:prstGeom prst="rect">
            <a:avLst/>
          </a:prstGeom>
          <a:solidFill>
            <a:schemeClr val="bg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2" b="1" dirty="0">
                <a:solidFill>
                  <a:schemeClr val="tx1"/>
                </a:solidFill>
              </a:rPr>
              <a:t>O’Keefe Critical Material Center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AA265E25-8AA2-828C-E7DF-07884890AA4E}"/>
              </a:ext>
            </a:extLst>
          </p:cNvPr>
          <p:cNvCxnSpPr>
            <a:cxnSpLocks/>
          </p:cNvCxnSpPr>
          <p:nvPr/>
        </p:nvCxnSpPr>
        <p:spPr>
          <a:xfrm flipH="1" flipV="1">
            <a:off x="15088679" y="2319290"/>
            <a:ext cx="22073" cy="3794306"/>
          </a:xfrm>
          <a:prstGeom prst="line">
            <a:avLst/>
          </a:prstGeom>
          <a:ln>
            <a:solidFill>
              <a:srgbClr val="0066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>
            <a:extLst>
              <a:ext uri="{FF2B5EF4-FFF2-40B4-BE49-F238E27FC236}">
                <a16:creationId xmlns:a16="http://schemas.microsoft.com/office/drawing/2014/main" id="{183C4C2C-07DF-627E-68AE-F148C7AB9F3D}"/>
              </a:ext>
            </a:extLst>
          </p:cNvPr>
          <p:cNvSpPr/>
          <p:nvPr/>
        </p:nvSpPr>
        <p:spPr>
          <a:xfrm>
            <a:off x="14701729" y="6387361"/>
            <a:ext cx="2127567" cy="658638"/>
          </a:xfrm>
          <a:prstGeom prst="rect">
            <a:avLst/>
          </a:prstGeom>
          <a:solidFill>
            <a:schemeClr val="bg1"/>
          </a:solidFill>
          <a:ln w="28575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2" b="1" dirty="0">
                <a:solidFill>
                  <a:schemeClr val="tx1"/>
                </a:solidFill>
              </a:rPr>
              <a:t>KI Centers</a:t>
            </a:r>
          </a:p>
        </p:txBody>
      </p: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E22708E7-EEC8-3288-EF98-B280FE63CC9B}"/>
              </a:ext>
            </a:extLst>
          </p:cNvPr>
          <p:cNvCxnSpPr>
            <a:cxnSpLocks/>
          </p:cNvCxnSpPr>
          <p:nvPr/>
        </p:nvCxnSpPr>
        <p:spPr>
          <a:xfrm flipH="1">
            <a:off x="15094874" y="6113596"/>
            <a:ext cx="592905" cy="0"/>
          </a:xfrm>
          <a:prstGeom prst="line">
            <a:avLst/>
          </a:prstGeom>
          <a:ln>
            <a:solidFill>
              <a:srgbClr val="0066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593ABF51-3D34-2F0D-EF58-5FC41181BC6B}"/>
              </a:ext>
            </a:extLst>
          </p:cNvPr>
          <p:cNvCxnSpPr>
            <a:cxnSpLocks/>
          </p:cNvCxnSpPr>
          <p:nvPr/>
        </p:nvCxnSpPr>
        <p:spPr>
          <a:xfrm flipV="1">
            <a:off x="15687779" y="6113596"/>
            <a:ext cx="0" cy="272877"/>
          </a:xfrm>
          <a:prstGeom prst="line">
            <a:avLst/>
          </a:prstGeom>
          <a:ln>
            <a:solidFill>
              <a:srgbClr val="0066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Rectangle 62">
            <a:extLst>
              <a:ext uri="{FF2B5EF4-FFF2-40B4-BE49-F238E27FC236}">
                <a16:creationId xmlns:a16="http://schemas.microsoft.com/office/drawing/2014/main" id="{CAA2940D-5D27-074D-62A2-1C7A6E2EA0E2}"/>
              </a:ext>
            </a:extLst>
          </p:cNvPr>
          <p:cNvSpPr/>
          <p:nvPr/>
        </p:nvSpPr>
        <p:spPr>
          <a:xfrm>
            <a:off x="14926224" y="7125477"/>
            <a:ext cx="1665801" cy="497542"/>
          </a:xfrm>
          <a:prstGeom prst="rect">
            <a:avLst/>
          </a:prstGeom>
          <a:solidFill>
            <a:schemeClr val="bg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2" b="1" dirty="0">
                <a:solidFill>
                  <a:schemeClr val="tx1"/>
                </a:solidFill>
              </a:rPr>
              <a:t>Center for Advanced Manufacturing 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31F6AC3C-EBB7-CE09-1799-F8330561AE1E}"/>
              </a:ext>
            </a:extLst>
          </p:cNvPr>
          <p:cNvSpPr/>
          <p:nvPr/>
        </p:nvSpPr>
        <p:spPr>
          <a:xfrm>
            <a:off x="14925662" y="7683403"/>
            <a:ext cx="1665801" cy="497542"/>
          </a:xfrm>
          <a:prstGeom prst="rect">
            <a:avLst/>
          </a:prstGeom>
          <a:solidFill>
            <a:schemeClr val="bg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2" b="1" dirty="0">
                <a:solidFill>
                  <a:schemeClr val="tx1"/>
                </a:solidFill>
              </a:rPr>
              <a:t>Center for Artificial Intelligence and Autonomous Systems</a:t>
            </a: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6CF14E70-723C-01B2-41A9-33A48036280B}"/>
              </a:ext>
            </a:extLst>
          </p:cNvPr>
          <p:cNvSpPr/>
          <p:nvPr/>
        </p:nvSpPr>
        <p:spPr>
          <a:xfrm>
            <a:off x="14925661" y="8238321"/>
            <a:ext cx="1665801" cy="497542"/>
          </a:xfrm>
          <a:prstGeom prst="rect">
            <a:avLst/>
          </a:prstGeom>
          <a:solidFill>
            <a:schemeClr val="bg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2" b="1" dirty="0">
                <a:solidFill>
                  <a:schemeClr val="tx1"/>
                </a:solidFill>
              </a:rPr>
              <a:t>Center for Resource Sustainability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8F58C0A7-A265-7E7F-EADF-0C442B449EF2}"/>
              </a:ext>
            </a:extLst>
          </p:cNvPr>
          <p:cNvSpPr/>
          <p:nvPr/>
        </p:nvSpPr>
        <p:spPr>
          <a:xfrm>
            <a:off x="16933394" y="8511944"/>
            <a:ext cx="1473609" cy="535805"/>
          </a:xfrm>
          <a:prstGeom prst="rect">
            <a:avLst/>
          </a:prstGeom>
          <a:solidFill>
            <a:schemeClr val="bg1"/>
          </a:solidFill>
          <a:ln>
            <a:solidFill>
              <a:srgbClr val="006600"/>
            </a:solidFill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defTabSz="355636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2" dirty="0">
                <a:solidFill>
                  <a:srgbClr val="FF0000"/>
                </a:solidFill>
              </a:rPr>
              <a:t>VACANT</a:t>
            </a:r>
          </a:p>
          <a:p>
            <a:pPr defTabSz="355636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2" dirty="0">
                <a:solidFill>
                  <a:srgbClr val="FF0000"/>
                </a:solidFill>
              </a:rPr>
              <a:t>Grants/Contracts Admin</a:t>
            </a: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07F26552-52DE-C154-EDDB-CE703D2458A3}"/>
              </a:ext>
            </a:extLst>
          </p:cNvPr>
          <p:cNvSpPr/>
          <p:nvPr/>
        </p:nvSpPr>
        <p:spPr>
          <a:xfrm>
            <a:off x="20301097" y="2556589"/>
            <a:ext cx="1607254" cy="650854"/>
          </a:xfrm>
          <a:prstGeom prst="rect">
            <a:avLst/>
          </a:prstGeom>
          <a:solidFill>
            <a:schemeClr val="bg1"/>
          </a:solidFill>
          <a:ln w="28575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2" b="1" dirty="0">
                <a:solidFill>
                  <a:schemeClr val="tx1"/>
                </a:solidFill>
              </a:rPr>
              <a:t>Tech Transfer / Econ Dev</a:t>
            </a:r>
          </a:p>
        </p:txBody>
      </p:sp>
      <p:sp>
        <p:nvSpPr>
          <p:cNvPr id="87" name="Rectangle 86" descr="Profile Without Photo">
            <a:extLst>
              <a:ext uri="{FF2B5EF4-FFF2-40B4-BE49-F238E27FC236}">
                <a16:creationId xmlns:a16="http://schemas.microsoft.com/office/drawing/2014/main" id="{BD718425-8E2C-CCCB-B8C7-6278DFA15670}"/>
              </a:ext>
            </a:extLst>
          </p:cNvPr>
          <p:cNvSpPr/>
          <p:nvPr/>
        </p:nvSpPr>
        <p:spPr>
          <a:xfrm>
            <a:off x="20303218" y="5667863"/>
            <a:ext cx="1605133" cy="475892"/>
          </a:xfrm>
          <a:prstGeom prst="rect">
            <a:avLst/>
          </a:prstGeom>
          <a:solidFill>
            <a:schemeClr val="bg1"/>
          </a:solidFill>
          <a:ln>
            <a:solidFill>
              <a:srgbClr val="006600"/>
            </a:solidFill>
          </a:ln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hemeClr val="dk2">
              <a:hueOff val="0"/>
              <a:satOff val="0"/>
              <a:lumOff val="0"/>
              <a:alphaOff val="0"/>
            </a:schemeClr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144000" tIns="5080" rIns="5080" bIns="5080" numCol="1" spcCol="1270" anchor="ctr" anchorCtr="0">
            <a:noAutofit/>
          </a:bodyPr>
          <a:lstStyle/>
          <a:p>
            <a:pPr defTabSz="355636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2" dirty="0">
                <a:solidFill>
                  <a:schemeClr val="tx1"/>
                </a:solidFill>
              </a:rPr>
              <a:t>Deena Aaron</a:t>
            </a:r>
          </a:p>
          <a:p>
            <a:pPr defTabSz="355636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2" dirty="0">
                <a:solidFill>
                  <a:schemeClr val="tx1"/>
                </a:solidFill>
              </a:rPr>
              <a:t>Administrative Assistant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A677ABAA-76E7-46C9-1E04-B8858925AF3E}"/>
              </a:ext>
            </a:extLst>
          </p:cNvPr>
          <p:cNvSpPr/>
          <p:nvPr/>
        </p:nvSpPr>
        <p:spPr>
          <a:xfrm>
            <a:off x="20303218" y="4446981"/>
            <a:ext cx="1607254" cy="558448"/>
          </a:xfrm>
          <a:prstGeom prst="rect">
            <a:avLst/>
          </a:prstGeom>
          <a:solidFill>
            <a:schemeClr val="lt1"/>
          </a:solidFill>
          <a:ln>
            <a:solidFill>
              <a:srgbClr val="006600"/>
            </a:solidFill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defTabSz="355636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2" dirty="0">
                <a:solidFill>
                  <a:schemeClr val="tx1"/>
                </a:solidFill>
              </a:rPr>
              <a:t>John Woodson</a:t>
            </a:r>
          </a:p>
          <a:p>
            <a:pPr defTabSz="355636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2" dirty="0">
                <a:solidFill>
                  <a:schemeClr val="tx1"/>
                </a:solidFill>
              </a:rPr>
              <a:t>Associate Director of Tech Transfer</a:t>
            </a:r>
          </a:p>
        </p:txBody>
      </p:sp>
      <p:sp>
        <p:nvSpPr>
          <p:cNvPr id="89" name="Rectangle 88" descr="Profile Without Photo">
            <a:extLst>
              <a:ext uri="{FF2B5EF4-FFF2-40B4-BE49-F238E27FC236}">
                <a16:creationId xmlns:a16="http://schemas.microsoft.com/office/drawing/2014/main" id="{5129F865-9FD7-44A7-F3CE-E11328EDE19E}"/>
              </a:ext>
            </a:extLst>
          </p:cNvPr>
          <p:cNvSpPr/>
          <p:nvPr/>
        </p:nvSpPr>
        <p:spPr>
          <a:xfrm>
            <a:off x="20303218" y="5055922"/>
            <a:ext cx="1605133" cy="561448"/>
          </a:xfrm>
          <a:prstGeom prst="rect">
            <a:avLst/>
          </a:prstGeom>
          <a:solidFill>
            <a:schemeClr val="bg1"/>
          </a:solidFill>
          <a:ln>
            <a:solidFill>
              <a:srgbClr val="006600"/>
            </a:solidFill>
          </a:ln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hemeClr val="dk2">
              <a:hueOff val="0"/>
              <a:satOff val="0"/>
              <a:lumOff val="0"/>
              <a:alphaOff val="0"/>
            </a:schemeClr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144000" tIns="5080" rIns="5080" bIns="5080" numCol="1" spcCol="1270" anchor="ctr" anchorCtr="0">
            <a:noAutofit/>
          </a:bodyPr>
          <a:lstStyle/>
          <a:p>
            <a:pPr defTabSz="355636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2" dirty="0">
                <a:solidFill>
                  <a:schemeClr val="tx1"/>
                </a:solidFill>
              </a:rPr>
              <a:t>Angelina Billo</a:t>
            </a:r>
          </a:p>
          <a:p>
            <a:pPr defTabSz="355636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2" dirty="0">
                <a:solidFill>
                  <a:schemeClr val="tx1"/>
                </a:solidFill>
              </a:rPr>
              <a:t>Industry Engagement Specialist</a:t>
            </a: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E5C7E8BB-6036-8DEF-15BA-AA72E5D7259D}"/>
              </a:ext>
            </a:extLst>
          </p:cNvPr>
          <p:cNvSpPr/>
          <p:nvPr/>
        </p:nvSpPr>
        <p:spPr>
          <a:xfrm>
            <a:off x="20303218" y="3342764"/>
            <a:ext cx="1607254" cy="1053724"/>
          </a:xfrm>
          <a:prstGeom prst="rect">
            <a:avLst/>
          </a:prstGeom>
          <a:solidFill>
            <a:schemeClr val="bg1"/>
          </a:solidFill>
          <a:ln>
            <a:solidFill>
              <a:srgbClr val="006600"/>
            </a:solidFill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defTabSz="355636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2" dirty="0">
                <a:solidFill>
                  <a:schemeClr val="tx1"/>
                </a:solidFill>
              </a:rPr>
              <a:t>Dr. Tim Faley</a:t>
            </a:r>
          </a:p>
          <a:p>
            <a:pPr defTabSz="355636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2" dirty="0">
                <a:solidFill>
                  <a:schemeClr val="tx1"/>
                </a:solidFill>
              </a:rPr>
              <a:t>Associate Vice Chancellor for Innovation, Entrepreneurship and Commercialization</a:t>
            </a:r>
          </a:p>
        </p:txBody>
      </p:sp>
      <p:sp>
        <p:nvSpPr>
          <p:cNvPr id="91" name="Rectangle 90" descr="Profile Without Photo">
            <a:extLst>
              <a:ext uri="{FF2B5EF4-FFF2-40B4-BE49-F238E27FC236}">
                <a16:creationId xmlns:a16="http://schemas.microsoft.com/office/drawing/2014/main" id="{95CD1AE6-2334-2002-5170-980CFA9E556E}"/>
              </a:ext>
            </a:extLst>
          </p:cNvPr>
          <p:cNvSpPr/>
          <p:nvPr/>
        </p:nvSpPr>
        <p:spPr>
          <a:xfrm>
            <a:off x="20304272" y="6806187"/>
            <a:ext cx="1604079" cy="650854"/>
          </a:xfrm>
          <a:prstGeom prst="rect">
            <a:avLst/>
          </a:prstGeom>
          <a:solidFill>
            <a:schemeClr val="bg1"/>
          </a:solidFill>
          <a:ln>
            <a:solidFill>
              <a:srgbClr val="006600"/>
            </a:solidFill>
          </a:ln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hemeClr val="dk2">
              <a:hueOff val="0"/>
              <a:satOff val="0"/>
              <a:lumOff val="0"/>
              <a:alphaOff val="0"/>
            </a:schemeClr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144000" tIns="5080" rIns="5080" bIns="5080" numCol="1" spcCol="1270" anchor="ctr" anchorCtr="0">
            <a:noAutofit/>
          </a:bodyPr>
          <a:lstStyle/>
          <a:p>
            <a:pPr defTabSz="355636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2" dirty="0">
                <a:solidFill>
                  <a:schemeClr val="tx1"/>
                </a:solidFill>
              </a:rPr>
              <a:t>Linda Bramel</a:t>
            </a:r>
          </a:p>
          <a:p>
            <a:pPr defTabSz="355636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2" dirty="0">
                <a:solidFill>
                  <a:schemeClr val="tx1"/>
                </a:solidFill>
              </a:rPr>
              <a:t>Business Support Specialist</a:t>
            </a:r>
          </a:p>
        </p:txBody>
      </p:sp>
      <p:sp>
        <p:nvSpPr>
          <p:cNvPr id="92" name="Rectangle 91" descr="Profile Without Photo">
            <a:extLst>
              <a:ext uri="{FF2B5EF4-FFF2-40B4-BE49-F238E27FC236}">
                <a16:creationId xmlns:a16="http://schemas.microsoft.com/office/drawing/2014/main" id="{74D6986F-2948-ADBB-4C0A-DD3AE4AEF03C}"/>
              </a:ext>
            </a:extLst>
          </p:cNvPr>
          <p:cNvSpPr/>
          <p:nvPr/>
        </p:nvSpPr>
        <p:spPr>
          <a:xfrm>
            <a:off x="20303218" y="6194248"/>
            <a:ext cx="1605133" cy="561448"/>
          </a:xfrm>
          <a:prstGeom prst="rect">
            <a:avLst/>
          </a:prstGeom>
          <a:solidFill>
            <a:schemeClr val="bg1"/>
          </a:solidFill>
          <a:ln>
            <a:solidFill>
              <a:srgbClr val="006600"/>
            </a:solidFill>
          </a:ln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hemeClr val="dk2">
              <a:hueOff val="0"/>
              <a:satOff val="0"/>
              <a:lumOff val="0"/>
              <a:alphaOff val="0"/>
            </a:schemeClr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144000" tIns="5080" rIns="5080" bIns="5080" numCol="1" spcCol="1270" anchor="ctr" anchorCtr="0">
            <a:noAutofit/>
          </a:bodyPr>
          <a:lstStyle/>
          <a:p>
            <a:pPr defTabSz="355636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2" dirty="0">
                <a:solidFill>
                  <a:schemeClr val="tx1"/>
                </a:solidFill>
              </a:rPr>
              <a:t>Evette Eickelmann</a:t>
            </a:r>
          </a:p>
          <a:p>
            <a:pPr defTabSz="355636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2" dirty="0">
                <a:solidFill>
                  <a:schemeClr val="tx1"/>
                </a:solidFill>
              </a:rPr>
              <a:t>Business Dev. Specialist</a:t>
            </a: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90DFF8E5-DA86-4C58-9F40-3EB827A6AB4E}"/>
              </a:ext>
            </a:extLst>
          </p:cNvPr>
          <p:cNvSpPr/>
          <p:nvPr/>
        </p:nvSpPr>
        <p:spPr>
          <a:xfrm>
            <a:off x="6364860" y="3342763"/>
            <a:ext cx="1354966" cy="611917"/>
          </a:xfrm>
          <a:prstGeom prst="rect">
            <a:avLst/>
          </a:prstGeom>
          <a:solidFill>
            <a:schemeClr val="bg1"/>
          </a:solidFill>
          <a:ln>
            <a:solidFill>
              <a:srgbClr val="006600"/>
            </a:solidFill>
          </a:ln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hemeClr val="dk2">
              <a:hueOff val="0"/>
              <a:satOff val="0"/>
              <a:lumOff val="0"/>
              <a:alphaOff val="0"/>
            </a:schemeClr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144000" tIns="5080" rIns="5080" bIns="5080" numCol="1" spcCol="1270" anchor="ctr" anchorCtr="0">
            <a:noAutofit/>
          </a:bodyPr>
          <a:lstStyle/>
          <a:p>
            <a:pPr defTabSz="355636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2" dirty="0">
                <a:solidFill>
                  <a:schemeClr val="tx1"/>
                </a:solidFill>
              </a:rPr>
              <a:t>Wendy Riggs</a:t>
            </a:r>
          </a:p>
          <a:p>
            <a:pPr defTabSz="355636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2" dirty="0">
                <a:solidFill>
                  <a:schemeClr val="tx1"/>
                </a:solidFill>
              </a:rPr>
              <a:t>Executive Assistant</a:t>
            </a:r>
          </a:p>
        </p:txBody>
      </p:sp>
      <p:sp>
        <p:nvSpPr>
          <p:cNvPr id="96" name="Rectangle 95"/>
          <p:cNvSpPr/>
          <p:nvPr/>
        </p:nvSpPr>
        <p:spPr>
          <a:xfrm>
            <a:off x="7989220" y="3342763"/>
            <a:ext cx="1344390" cy="577351"/>
          </a:xfrm>
          <a:prstGeom prst="rect">
            <a:avLst/>
          </a:prstGeom>
          <a:solidFill>
            <a:schemeClr val="lt1"/>
          </a:solidFill>
          <a:ln>
            <a:solidFill>
              <a:srgbClr val="006600"/>
            </a:solidFill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2" dirty="0">
                <a:ln w="0"/>
                <a:solidFill>
                  <a:schemeClr val="tx1"/>
                </a:solidFill>
              </a:rPr>
              <a:t>Haley Skyles,</a:t>
            </a:r>
          </a:p>
          <a:p>
            <a:r>
              <a:rPr lang="en-US" sz="1102" dirty="0">
                <a:ln w="0"/>
                <a:solidFill>
                  <a:schemeClr val="tx1"/>
                </a:solidFill>
              </a:rPr>
              <a:t>Fiscal Manager</a:t>
            </a:r>
          </a:p>
        </p:txBody>
      </p:sp>
      <p:sp>
        <p:nvSpPr>
          <p:cNvPr id="97" name="Rectangle 96"/>
          <p:cNvSpPr/>
          <p:nvPr/>
        </p:nvSpPr>
        <p:spPr>
          <a:xfrm>
            <a:off x="635672" y="2556589"/>
            <a:ext cx="1546902" cy="658638"/>
          </a:xfrm>
          <a:prstGeom prst="rect">
            <a:avLst/>
          </a:prstGeom>
          <a:solidFill>
            <a:schemeClr val="bg1"/>
          </a:solidFill>
          <a:ln w="28575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2" b="1" dirty="0">
                <a:solidFill>
                  <a:schemeClr val="tx1"/>
                </a:solidFill>
              </a:rPr>
              <a:t>Proposal Development</a:t>
            </a:r>
          </a:p>
        </p:txBody>
      </p:sp>
      <p:sp>
        <p:nvSpPr>
          <p:cNvPr id="98" name="Rectangle 97"/>
          <p:cNvSpPr/>
          <p:nvPr/>
        </p:nvSpPr>
        <p:spPr>
          <a:xfrm>
            <a:off x="2545656" y="2556591"/>
            <a:ext cx="1498468" cy="663894"/>
          </a:xfrm>
          <a:prstGeom prst="rect">
            <a:avLst/>
          </a:prstGeom>
          <a:solidFill>
            <a:schemeClr val="bg1"/>
          </a:solidFill>
          <a:ln w="28575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2" b="1" dirty="0">
                <a:solidFill>
                  <a:schemeClr val="tx1"/>
                </a:solidFill>
              </a:rPr>
              <a:t>Compliance</a:t>
            </a:r>
          </a:p>
        </p:txBody>
      </p:sp>
      <p:sp>
        <p:nvSpPr>
          <p:cNvPr id="99" name="Rectangle 98"/>
          <p:cNvSpPr/>
          <p:nvPr/>
        </p:nvSpPr>
        <p:spPr>
          <a:xfrm>
            <a:off x="646946" y="3313007"/>
            <a:ext cx="1535626" cy="558448"/>
          </a:xfrm>
          <a:prstGeom prst="rect">
            <a:avLst/>
          </a:prstGeom>
          <a:solidFill>
            <a:schemeClr val="lt1"/>
          </a:solidFill>
          <a:ln>
            <a:solidFill>
              <a:srgbClr val="006600"/>
            </a:solidFill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defTabSz="355636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2" dirty="0">
                <a:solidFill>
                  <a:schemeClr val="tx1"/>
                </a:solidFill>
              </a:rPr>
              <a:t>Maria Shaub</a:t>
            </a:r>
          </a:p>
          <a:p>
            <a:pPr defTabSz="355636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2" dirty="0">
                <a:solidFill>
                  <a:schemeClr val="tx1"/>
                </a:solidFill>
              </a:rPr>
              <a:t>Associate Director of Research Activities</a:t>
            </a:r>
          </a:p>
        </p:txBody>
      </p:sp>
      <p:sp>
        <p:nvSpPr>
          <p:cNvPr id="100" name="Rectangle 99"/>
          <p:cNvSpPr/>
          <p:nvPr/>
        </p:nvSpPr>
        <p:spPr>
          <a:xfrm>
            <a:off x="646946" y="3929038"/>
            <a:ext cx="1535626" cy="558448"/>
          </a:xfrm>
          <a:prstGeom prst="rect">
            <a:avLst/>
          </a:prstGeom>
          <a:solidFill>
            <a:schemeClr val="lt1"/>
          </a:solidFill>
          <a:ln>
            <a:solidFill>
              <a:srgbClr val="006600"/>
            </a:solidFill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defTabSz="355636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2" dirty="0">
                <a:solidFill>
                  <a:schemeClr val="tx1"/>
                </a:solidFill>
              </a:rPr>
              <a:t>Emily King-O’Donnell</a:t>
            </a:r>
          </a:p>
          <a:p>
            <a:pPr defTabSz="355636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2" dirty="0">
                <a:solidFill>
                  <a:schemeClr val="tx1"/>
                </a:solidFill>
              </a:rPr>
              <a:t>Proposal Developer</a:t>
            </a:r>
          </a:p>
        </p:txBody>
      </p:sp>
      <p:sp>
        <p:nvSpPr>
          <p:cNvPr id="101" name="Rectangle 100"/>
          <p:cNvSpPr/>
          <p:nvPr/>
        </p:nvSpPr>
        <p:spPr>
          <a:xfrm>
            <a:off x="2545655" y="3342764"/>
            <a:ext cx="1498468" cy="558448"/>
          </a:xfrm>
          <a:prstGeom prst="rect">
            <a:avLst/>
          </a:prstGeom>
          <a:solidFill>
            <a:schemeClr val="lt1"/>
          </a:solidFill>
          <a:ln>
            <a:solidFill>
              <a:srgbClr val="006600"/>
            </a:solidFill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defTabSz="355636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2" dirty="0">
                <a:solidFill>
                  <a:srgbClr val="FF0000"/>
                </a:solidFill>
              </a:rPr>
              <a:t>Associate Director</a:t>
            </a:r>
          </a:p>
          <a:p>
            <a:pPr defTabSz="355636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2" dirty="0">
                <a:solidFill>
                  <a:srgbClr val="FF0000"/>
                </a:solidFill>
              </a:rPr>
              <a:t>VACANT</a:t>
            </a:r>
          </a:p>
        </p:txBody>
      </p:sp>
      <p:sp>
        <p:nvSpPr>
          <p:cNvPr id="102" name="Rectangle 101"/>
          <p:cNvSpPr/>
          <p:nvPr/>
        </p:nvSpPr>
        <p:spPr>
          <a:xfrm>
            <a:off x="2545655" y="3954680"/>
            <a:ext cx="1505054" cy="620145"/>
          </a:xfrm>
          <a:prstGeom prst="rect">
            <a:avLst/>
          </a:prstGeom>
          <a:solidFill>
            <a:schemeClr val="bg1"/>
          </a:solidFill>
          <a:ln>
            <a:solidFill>
              <a:srgbClr val="006600"/>
            </a:solidFill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defTabSz="355636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2" dirty="0">
                <a:solidFill>
                  <a:srgbClr val="FF0000"/>
                </a:solidFill>
              </a:rPr>
              <a:t>Research Security Officer</a:t>
            </a:r>
          </a:p>
          <a:p>
            <a:pPr defTabSz="355636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2" dirty="0">
                <a:solidFill>
                  <a:srgbClr val="FF0000"/>
                </a:solidFill>
              </a:rPr>
              <a:t>VACANT</a:t>
            </a: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2C256D68-B0C4-4D17-A9DD-91B39DDDEA41}"/>
              </a:ext>
            </a:extLst>
          </p:cNvPr>
          <p:cNvSpPr/>
          <p:nvPr/>
        </p:nvSpPr>
        <p:spPr>
          <a:xfrm>
            <a:off x="4463223" y="2545189"/>
            <a:ext cx="1607254" cy="675298"/>
          </a:xfrm>
          <a:prstGeom prst="rect">
            <a:avLst/>
          </a:prstGeom>
          <a:solidFill>
            <a:schemeClr val="bg1"/>
          </a:solidFill>
          <a:ln w="28575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2" b="1" dirty="0">
                <a:solidFill>
                  <a:schemeClr val="tx1"/>
                </a:solidFill>
              </a:rPr>
              <a:t>Faculty Fellows</a:t>
            </a: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BC3650EF-C323-43C1-BFC5-16BF4FA08046}"/>
              </a:ext>
            </a:extLst>
          </p:cNvPr>
          <p:cNvSpPr/>
          <p:nvPr/>
        </p:nvSpPr>
        <p:spPr>
          <a:xfrm>
            <a:off x="4463223" y="3342763"/>
            <a:ext cx="1607254" cy="675297"/>
          </a:xfrm>
          <a:prstGeom prst="rect">
            <a:avLst/>
          </a:prstGeom>
          <a:solidFill>
            <a:schemeClr val="lt1"/>
          </a:solidFill>
          <a:ln>
            <a:solidFill>
              <a:srgbClr val="006600"/>
            </a:solidFill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defTabSz="355636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2" dirty="0">
                <a:solidFill>
                  <a:schemeClr val="tx1"/>
                </a:solidFill>
              </a:rPr>
              <a:t>Dr. Xiaoming He</a:t>
            </a:r>
          </a:p>
          <a:p>
            <a:pPr defTabSz="355636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2" dirty="0">
                <a:solidFill>
                  <a:schemeClr val="tx1"/>
                </a:solidFill>
              </a:rPr>
              <a:t>Professor of Mathematics &amp; Statistics</a:t>
            </a: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E2B92A0D-C9B5-4BDA-B94A-01DB6443F59F}"/>
              </a:ext>
            </a:extLst>
          </p:cNvPr>
          <p:cNvSpPr/>
          <p:nvPr/>
        </p:nvSpPr>
        <p:spPr>
          <a:xfrm>
            <a:off x="6364860" y="2545189"/>
            <a:ext cx="1340554" cy="675294"/>
          </a:xfrm>
          <a:prstGeom prst="rect">
            <a:avLst/>
          </a:prstGeom>
          <a:solidFill>
            <a:schemeClr val="bg1"/>
          </a:solidFill>
          <a:ln w="28575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2" b="1" dirty="0">
                <a:solidFill>
                  <a:schemeClr val="tx1"/>
                </a:solidFill>
              </a:rPr>
              <a:t>Executive Support</a:t>
            </a: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89809623-7053-46AD-AB86-01DDE1378FAE}"/>
              </a:ext>
            </a:extLst>
          </p:cNvPr>
          <p:cNvSpPr/>
          <p:nvPr/>
        </p:nvSpPr>
        <p:spPr>
          <a:xfrm>
            <a:off x="7989220" y="2545189"/>
            <a:ext cx="1344390" cy="675294"/>
          </a:xfrm>
          <a:prstGeom prst="rect">
            <a:avLst/>
          </a:prstGeom>
          <a:solidFill>
            <a:schemeClr val="bg1"/>
          </a:solidFill>
          <a:ln w="28575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2" b="1" dirty="0">
                <a:solidFill>
                  <a:schemeClr val="tx1"/>
                </a:solidFill>
              </a:rPr>
              <a:t>Finance</a:t>
            </a: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2B3BD8A0-A425-4514-9C60-B9ED17E8AAEA}"/>
              </a:ext>
            </a:extLst>
          </p:cNvPr>
          <p:cNvSpPr/>
          <p:nvPr/>
        </p:nvSpPr>
        <p:spPr>
          <a:xfrm>
            <a:off x="9572676" y="2545189"/>
            <a:ext cx="1344390" cy="672838"/>
          </a:xfrm>
          <a:prstGeom prst="rect">
            <a:avLst/>
          </a:prstGeom>
          <a:solidFill>
            <a:schemeClr val="bg1"/>
          </a:solidFill>
          <a:ln w="28575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2" b="1" dirty="0">
                <a:solidFill>
                  <a:schemeClr val="tx1"/>
                </a:solidFill>
              </a:rPr>
              <a:t>Data Analysis</a:t>
            </a: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0CB1CDB4-C7CB-4184-AA6E-90D9B153DF2B}"/>
              </a:ext>
            </a:extLst>
          </p:cNvPr>
          <p:cNvSpPr/>
          <p:nvPr/>
        </p:nvSpPr>
        <p:spPr>
          <a:xfrm>
            <a:off x="9604350" y="3342763"/>
            <a:ext cx="1312714" cy="598395"/>
          </a:xfrm>
          <a:prstGeom prst="rect">
            <a:avLst/>
          </a:prstGeom>
          <a:solidFill>
            <a:schemeClr val="lt1"/>
          </a:solidFill>
          <a:ln>
            <a:solidFill>
              <a:srgbClr val="006600"/>
            </a:solidFill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2" dirty="0">
                <a:ln w="0"/>
                <a:solidFill>
                  <a:schemeClr val="tx1"/>
                </a:solidFill>
              </a:rPr>
              <a:t>Le Wang</a:t>
            </a:r>
          </a:p>
          <a:p>
            <a:r>
              <a:rPr lang="en-US" sz="1102" dirty="0">
                <a:ln w="0"/>
                <a:solidFill>
                  <a:schemeClr val="tx1"/>
                </a:solidFill>
              </a:rPr>
              <a:t>Data Analyst II</a:t>
            </a: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2FA9D553-11E1-32A1-1381-7335B84B0BD3}"/>
              </a:ext>
            </a:extLst>
          </p:cNvPr>
          <p:cNvSpPr/>
          <p:nvPr/>
        </p:nvSpPr>
        <p:spPr>
          <a:xfrm>
            <a:off x="646946" y="4545069"/>
            <a:ext cx="1535626" cy="558448"/>
          </a:xfrm>
          <a:prstGeom prst="rect">
            <a:avLst/>
          </a:prstGeom>
          <a:solidFill>
            <a:schemeClr val="bg1"/>
          </a:solidFill>
          <a:ln>
            <a:solidFill>
              <a:srgbClr val="006600"/>
            </a:solidFill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defTabSz="355636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2" dirty="0">
                <a:solidFill>
                  <a:schemeClr val="tx1"/>
                </a:solidFill>
              </a:rPr>
              <a:t>Katie Hatcher</a:t>
            </a:r>
          </a:p>
          <a:p>
            <a:pPr defTabSz="355636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2" dirty="0">
                <a:solidFill>
                  <a:schemeClr val="tx1"/>
                </a:solidFill>
              </a:rPr>
              <a:t>Proposal Project Manager</a:t>
            </a:r>
          </a:p>
        </p:txBody>
      </p: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8BC7C7C2-5AAB-6CE4-7E59-F39C9292EC26}"/>
              </a:ext>
            </a:extLst>
          </p:cNvPr>
          <p:cNvCxnSpPr>
            <a:cxnSpLocks/>
          </p:cNvCxnSpPr>
          <p:nvPr/>
        </p:nvCxnSpPr>
        <p:spPr>
          <a:xfrm flipV="1">
            <a:off x="3313058" y="2336277"/>
            <a:ext cx="0" cy="220312"/>
          </a:xfrm>
          <a:prstGeom prst="line">
            <a:avLst/>
          </a:prstGeom>
          <a:ln>
            <a:solidFill>
              <a:srgbClr val="0066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id="{DF0D2B29-37F2-F01E-A5C0-F4B76F458A1D}"/>
              </a:ext>
            </a:extLst>
          </p:cNvPr>
          <p:cNvCxnSpPr>
            <a:cxnSpLocks/>
          </p:cNvCxnSpPr>
          <p:nvPr/>
        </p:nvCxnSpPr>
        <p:spPr>
          <a:xfrm flipV="1">
            <a:off x="5248196" y="2328657"/>
            <a:ext cx="0" cy="220312"/>
          </a:xfrm>
          <a:prstGeom prst="line">
            <a:avLst/>
          </a:prstGeom>
          <a:ln>
            <a:solidFill>
              <a:srgbClr val="0066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>
            <a:extLst>
              <a:ext uri="{FF2B5EF4-FFF2-40B4-BE49-F238E27FC236}">
                <a16:creationId xmlns:a16="http://schemas.microsoft.com/office/drawing/2014/main" id="{CDC153AC-5460-0D1B-60C6-15A1CD0456F4}"/>
              </a:ext>
            </a:extLst>
          </p:cNvPr>
          <p:cNvCxnSpPr>
            <a:cxnSpLocks/>
          </p:cNvCxnSpPr>
          <p:nvPr/>
        </p:nvCxnSpPr>
        <p:spPr>
          <a:xfrm flipV="1">
            <a:off x="7035137" y="2330070"/>
            <a:ext cx="0" cy="220312"/>
          </a:xfrm>
          <a:prstGeom prst="line">
            <a:avLst/>
          </a:prstGeom>
          <a:ln>
            <a:solidFill>
              <a:srgbClr val="0066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>
            <a:extLst>
              <a:ext uri="{FF2B5EF4-FFF2-40B4-BE49-F238E27FC236}">
                <a16:creationId xmlns:a16="http://schemas.microsoft.com/office/drawing/2014/main" id="{980C19DE-CD95-2196-DE01-911E7FCCFB9C}"/>
              </a:ext>
            </a:extLst>
          </p:cNvPr>
          <p:cNvCxnSpPr>
            <a:cxnSpLocks/>
          </p:cNvCxnSpPr>
          <p:nvPr/>
        </p:nvCxnSpPr>
        <p:spPr>
          <a:xfrm flipV="1">
            <a:off x="8664848" y="2327673"/>
            <a:ext cx="0" cy="220312"/>
          </a:xfrm>
          <a:prstGeom prst="line">
            <a:avLst/>
          </a:prstGeom>
          <a:ln>
            <a:solidFill>
              <a:srgbClr val="0066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>
            <a:extLst>
              <a:ext uri="{FF2B5EF4-FFF2-40B4-BE49-F238E27FC236}">
                <a16:creationId xmlns:a16="http://schemas.microsoft.com/office/drawing/2014/main" id="{6B8D47B3-4872-1438-996B-0FAE70EF5DE2}"/>
              </a:ext>
            </a:extLst>
          </p:cNvPr>
          <p:cNvCxnSpPr>
            <a:cxnSpLocks/>
          </p:cNvCxnSpPr>
          <p:nvPr/>
        </p:nvCxnSpPr>
        <p:spPr>
          <a:xfrm flipV="1">
            <a:off x="10244871" y="2328657"/>
            <a:ext cx="0" cy="220312"/>
          </a:xfrm>
          <a:prstGeom prst="line">
            <a:avLst/>
          </a:prstGeom>
          <a:ln>
            <a:solidFill>
              <a:srgbClr val="0066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>
            <a:extLst>
              <a:ext uri="{FF2B5EF4-FFF2-40B4-BE49-F238E27FC236}">
                <a16:creationId xmlns:a16="http://schemas.microsoft.com/office/drawing/2014/main" id="{6F93E13A-A199-CB78-510F-E64380E60FA3}"/>
              </a:ext>
            </a:extLst>
          </p:cNvPr>
          <p:cNvCxnSpPr>
            <a:cxnSpLocks/>
          </p:cNvCxnSpPr>
          <p:nvPr/>
        </p:nvCxnSpPr>
        <p:spPr>
          <a:xfrm flipV="1">
            <a:off x="1287203" y="2336277"/>
            <a:ext cx="0" cy="220312"/>
          </a:xfrm>
          <a:prstGeom prst="line">
            <a:avLst/>
          </a:prstGeom>
          <a:ln>
            <a:solidFill>
              <a:srgbClr val="0066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Rectangle 115">
            <a:extLst>
              <a:ext uri="{FF2B5EF4-FFF2-40B4-BE49-F238E27FC236}">
                <a16:creationId xmlns:a16="http://schemas.microsoft.com/office/drawing/2014/main" id="{A8DE7E45-97A5-29D6-C7C5-425CBD1E4B4D}"/>
              </a:ext>
            </a:extLst>
          </p:cNvPr>
          <p:cNvSpPr/>
          <p:nvPr/>
        </p:nvSpPr>
        <p:spPr>
          <a:xfrm>
            <a:off x="641310" y="5158076"/>
            <a:ext cx="1535626" cy="558448"/>
          </a:xfrm>
          <a:prstGeom prst="rect">
            <a:avLst/>
          </a:prstGeom>
          <a:solidFill>
            <a:schemeClr val="bg1"/>
          </a:solidFill>
          <a:ln>
            <a:solidFill>
              <a:srgbClr val="006600"/>
            </a:solidFill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defTabSz="355636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2" dirty="0">
                <a:solidFill>
                  <a:schemeClr val="tx1"/>
                </a:solidFill>
              </a:rPr>
              <a:t>Cynthia Stevenson</a:t>
            </a:r>
          </a:p>
          <a:p>
            <a:pPr defTabSz="355636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2" dirty="0">
                <a:solidFill>
                  <a:schemeClr val="tx1"/>
                </a:solidFill>
              </a:rPr>
              <a:t>Proposal Project Manager</a:t>
            </a:r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E0938B4A-4889-DC62-C1CC-93ED31F8E7A6}"/>
              </a:ext>
            </a:extLst>
          </p:cNvPr>
          <p:cNvSpPr/>
          <p:nvPr/>
        </p:nvSpPr>
        <p:spPr>
          <a:xfrm>
            <a:off x="646946" y="5785676"/>
            <a:ext cx="1529990" cy="572274"/>
          </a:xfrm>
          <a:prstGeom prst="rect">
            <a:avLst/>
          </a:prstGeom>
          <a:solidFill>
            <a:schemeClr val="bg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355636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0" dirty="0">
                <a:solidFill>
                  <a:srgbClr val="FF0000"/>
                </a:solidFill>
              </a:rPr>
              <a:t>VACANT</a:t>
            </a:r>
          </a:p>
          <a:p>
            <a:pPr defTabSz="355636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0" dirty="0">
                <a:solidFill>
                  <a:srgbClr val="FF0000"/>
                </a:solidFill>
              </a:rPr>
              <a:t>Admin Assistant</a:t>
            </a:r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ECD621DB-6CA8-A6E5-9680-5F1592ACC951}"/>
              </a:ext>
            </a:extLst>
          </p:cNvPr>
          <p:cNvSpPr/>
          <p:nvPr/>
        </p:nvSpPr>
        <p:spPr>
          <a:xfrm>
            <a:off x="2542362" y="4628293"/>
            <a:ext cx="1505054" cy="663894"/>
          </a:xfrm>
          <a:prstGeom prst="rect">
            <a:avLst/>
          </a:prstGeom>
          <a:solidFill>
            <a:schemeClr val="bg1"/>
          </a:solidFill>
          <a:ln>
            <a:solidFill>
              <a:srgbClr val="006600"/>
            </a:solidFill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defTabSz="355636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2" dirty="0">
                <a:solidFill>
                  <a:srgbClr val="FF0000"/>
                </a:solidFill>
              </a:rPr>
              <a:t>Analyst</a:t>
            </a:r>
          </a:p>
          <a:p>
            <a:pPr defTabSz="355636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2" dirty="0">
                <a:solidFill>
                  <a:srgbClr val="FF0000"/>
                </a:solidFill>
              </a:rPr>
              <a:t>VACANT</a:t>
            </a:r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C52379F8-417F-2F75-050D-AAF13A89A7E8}"/>
              </a:ext>
            </a:extLst>
          </p:cNvPr>
          <p:cNvSpPr/>
          <p:nvPr/>
        </p:nvSpPr>
        <p:spPr>
          <a:xfrm>
            <a:off x="4463223" y="4125083"/>
            <a:ext cx="1607254" cy="675297"/>
          </a:xfrm>
          <a:prstGeom prst="rect">
            <a:avLst/>
          </a:prstGeom>
          <a:solidFill>
            <a:schemeClr val="lt1"/>
          </a:solidFill>
          <a:ln>
            <a:solidFill>
              <a:srgbClr val="006600"/>
            </a:solidFill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defTabSz="355636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2" dirty="0">
                <a:solidFill>
                  <a:schemeClr val="tx1"/>
                </a:solidFill>
              </a:rPr>
              <a:t>Dr. Daoru Han</a:t>
            </a:r>
          </a:p>
          <a:p>
            <a:pPr defTabSz="355636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2" dirty="0">
                <a:solidFill>
                  <a:schemeClr val="tx1"/>
                </a:solidFill>
              </a:rPr>
              <a:t>Associate Professor of Mechanical and Aerospace Engineering</a:t>
            </a:r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27399FDD-4242-55E2-11B0-57871E2E0D03}"/>
              </a:ext>
            </a:extLst>
          </p:cNvPr>
          <p:cNvSpPr/>
          <p:nvPr/>
        </p:nvSpPr>
        <p:spPr>
          <a:xfrm>
            <a:off x="3452224" y="6792725"/>
            <a:ext cx="1607254" cy="675298"/>
          </a:xfrm>
          <a:prstGeom prst="rect">
            <a:avLst/>
          </a:prstGeom>
          <a:solidFill>
            <a:schemeClr val="bg1"/>
          </a:solidFill>
          <a:ln w="28575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355636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2" b="1" dirty="0">
                <a:solidFill>
                  <a:srgbClr val="FF0000"/>
                </a:solidFill>
              </a:rPr>
              <a:t>Associate VCRI</a:t>
            </a:r>
          </a:p>
          <a:p>
            <a:pPr defTabSz="355636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2" dirty="0">
                <a:solidFill>
                  <a:srgbClr val="FF0000"/>
                </a:solidFill>
              </a:rPr>
              <a:t>VACANT</a:t>
            </a:r>
          </a:p>
        </p:txBody>
      </p:sp>
      <p:cxnSp>
        <p:nvCxnSpPr>
          <p:cNvPr id="121" name="Straight Connector 120">
            <a:extLst>
              <a:ext uri="{FF2B5EF4-FFF2-40B4-BE49-F238E27FC236}">
                <a16:creationId xmlns:a16="http://schemas.microsoft.com/office/drawing/2014/main" id="{011F5F82-9FF5-C8C7-8C79-E4D160C1DF33}"/>
              </a:ext>
            </a:extLst>
          </p:cNvPr>
          <p:cNvCxnSpPr>
            <a:cxnSpLocks/>
            <a:stCxn id="120" idx="0"/>
          </p:cNvCxnSpPr>
          <p:nvPr/>
        </p:nvCxnSpPr>
        <p:spPr>
          <a:xfrm flipV="1">
            <a:off x="4255851" y="2336277"/>
            <a:ext cx="0" cy="4456448"/>
          </a:xfrm>
          <a:prstGeom prst="line">
            <a:avLst/>
          </a:prstGeom>
          <a:ln>
            <a:solidFill>
              <a:srgbClr val="0066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" name="Rectangle 142">
            <a:extLst>
              <a:ext uri="{FF2B5EF4-FFF2-40B4-BE49-F238E27FC236}">
                <a16:creationId xmlns:a16="http://schemas.microsoft.com/office/drawing/2014/main" id="{02B8763C-8A2F-7E8B-E23F-5C86ACA603FE}"/>
              </a:ext>
            </a:extLst>
          </p:cNvPr>
          <p:cNvSpPr/>
          <p:nvPr/>
        </p:nvSpPr>
        <p:spPr>
          <a:xfrm>
            <a:off x="926396" y="1429912"/>
            <a:ext cx="2846707" cy="658638"/>
          </a:xfrm>
          <a:prstGeom prst="rect">
            <a:avLst/>
          </a:prstGeom>
          <a:solidFill>
            <a:schemeClr val="bg1"/>
          </a:solidFill>
          <a:ln w="28575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2" b="1" dirty="0">
                <a:solidFill>
                  <a:schemeClr val="tx1"/>
                </a:solidFill>
              </a:rPr>
              <a:t>Office of  Vice-Chancellor for Research &amp; Innovation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D4591EB-81EE-2CC5-6741-3A9BF25C0105}"/>
              </a:ext>
            </a:extLst>
          </p:cNvPr>
          <p:cNvSpPr/>
          <p:nvPr/>
        </p:nvSpPr>
        <p:spPr>
          <a:xfrm>
            <a:off x="4444569" y="4907403"/>
            <a:ext cx="1607254" cy="675297"/>
          </a:xfrm>
          <a:prstGeom prst="rect">
            <a:avLst/>
          </a:prstGeom>
          <a:solidFill>
            <a:schemeClr val="lt1"/>
          </a:solidFill>
          <a:ln>
            <a:solidFill>
              <a:srgbClr val="006600"/>
            </a:solidFill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defTabSz="355636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2" dirty="0">
                <a:solidFill>
                  <a:schemeClr val="tx1"/>
                </a:solidFill>
              </a:rPr>
              <a:t>Dr. </a:t>
            </a:r>
            <a:r>
              <a:rPr lang="en-US" sz="1102" dirty="0" err="1">
                <a:solidFill>
                  <a:schemeClr val="tx1"/>
                </a:solidFill>
              </a:rPr>
              <a:t>Pourya</a:t>
            </a:r>
            <a:r>
              <a:rPr lang="en-US" sz="1102" dirty="0">
                <a:solidFill>
                  <a:schemeClr val="tx1"/>
                </a:solidFill>
              </a:rPr>
              <a:t> Shamsi</a:t>
            </a:r>
          </a:p>
          <a:p>
            <a:pPr defTabSz="355636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2" dirty="0">
                <a:solidFill>
                  <a:schemeClr val="tx1"/>
                </a:solidFill>
              </a:rPr>
              <a:t>Associate Professor of Electrical Computer Engineer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F9DBECA-48F3-DB28-BD0B-142067F6A9A2}"/>
              </a:ext>
            </a:extLst>
          </p:cNvPr>
          <p:cNvSpPr/>
          <p:nvPr/>
        </p:nvSpPr>
        <p:spPr>
          <a:xfrm>
            <a:off x="4442745" y="5709371"/>
            <a:ext cx="1607254" cy="675297"/>
          </a:xfrm>
          <a:prstGeom prst="rect">
            <a:avLst/>
          </a:prstGeom>
          <a:solidFill>
            <a:schemeClr val="lt1"/>
          </a:solidFill>
          <a:ln>
            <a:solidFill>
              <a:srgbClr val="006600"/>
            </a:solidFill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defTabSz="355636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2" dirty="0">
                <a:solidFill>
                  <a:schemeClr val="tx1"/>
                </a:solidFill>
              </a:rPr>
              <a:t>Dr. Kathleen Sheppard</a:t>
            </a:r>
          </a:p>
          <a:p>
            <a:pPr defTabSz="355636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2" dirty="0">
                <a:solidFill>
                  <a:schemeClr val="tx1"/>
                </a:solidFill>
              </a:rPr>
              <a:t>Professor of History and Political Science</a:t>
            </a:r>
          </a:p>
        </p:txBody>
      </p:sp>
    </p:spTree>
    <p:extLst>
      <p:ext uri="{BB962C8B-B14F-4D97-AF65-F5344CB8AC3E}">
        <p14:creationId xmlns:p14="http://schemas.microsoft.com/office/powerpoint/2010/main" val="882609746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M00283905_Minimal organization chart_SL_V1.potx" id="{6CB60823-5E0D-4FF5-9CD4-3A502E94C2D8}" vid="{33246953-97D2-4918-945A-EF83BD45C90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77210f24a1be23c92c90fd886aa0aa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60e05723c5c1908df1a1a4ebf11d344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6544C92B-60FB-48AC-ABE1-1B32F811B65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244D90F-BC70-4417-9AB2-785C18829F0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B5190B0-1276-4FEB-AC44-8CFD40619429}">
  <ds:schemaRefs>
    <ds:schemaRef ds:uri="http://purl.org/dc/terms/"/>
    <ds:schemaRef ds:uri="71af3243-3dd4-4a8d-8c0d-dd76da1f02a5"/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16c05727-aa75-4e4a-9b5f-8a80a1165891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Minimal organization chart</Template>
  <TotalTime>0</TotalTime>
  <Words>338</Words>
  <Application>Microsoft Office PowerPoint</Application>
  <PresentationFormat>Custom</PresentationFormat>
  <Paragraphs>104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Gill Sans MT</vt:lpstr>
      <vt:lpstr>Gallery</vt:lpstr>
      <vt:lpstr>Organization Chart Division of research and INNOVATION  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2019-07-01T18:01:44Z</dcterms:created>
  <dcterms:modified xsi:type="dcterms:W3CDTF">2024-09-09T13:24:40Z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